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7" r:id="rId2"/>
    <p:sldId id="628" r:id="rId3"/>
    <p:sldId id="648" r:id="rId4"/>
    <p:sldId id="646" r:id="rId5"/>
    <p:sldId id="653" r:id="rId6"/>
    <p:sldId id="711" r:id="rId7"/>
    <p:sldId id="703" r:id="rId8"/>
    <p:sldId id="665" r:id="rId9"/>
    <p:sldId id="666" r:id="rId10"/>
    <p:sldId id="667" r:id="rId11"/>
    <p:sldId id="725" r:id="rId12"/>
    <p:sldId id="704" r:id="rId13"/>
    <p:sldId id="635" r:id="rId14"/>
    <p:sldId id="671" r:id="rId15"/>
    <p:sldId id="672" r:id="rId16"/>
    <p:sldId id="695" r:id="rId17"/>
    <p:sldId id="673" r:id="rId18"/>
    <p:sldId id="636" r:id="rId19"/>
    <p:sldId id="724" r:id="rId20"/>
    <p:sldId id="674" r:id="rId21"/>
    <p:sldId id="675" r:id="rId22"/>
    <p:sldId id="676" r:id="rId23"/>
    <p:sldId id="677" r:id="rId24"/>
    <p:sldId id="705" r:id="rId25"/>
    <p:sldId id="706" r:id="rId26"/>
    <p:sldId id="678" r:id="rId27"/>
    <p:sldId id="680" r:id="rId28"/>
    <p:sldId id="679" r:id="rId29"/>
    <p:sldId id="681" r:id="rId30"/>
    <p:sldId id="683" r:id="rId31"/>
    <p:sldId id="708" r:id="rId32"/>
    <p:sldId id="709" r:id="rId33"/>
    <p:sldId id="639" r:id="rId34"/>
    <p:sldId id="656" r:id="rId35"/>
    <p:sldId id="684" r:id="rId36"/>
    <p:sldId id="691" r:id="rId37"/>
    <p:sldId id="640" r:id="rId38"/>
    <p:sldId id="641" r:id="rId39"/>
    <p:sldId id="713" r:id="rId40"/>
    <p:sldId id="687" r:id="rId41"/>
    <p:sldId id="710" r:id="rId42"/>
    <p:sldId id="634" r:id="rId43"/>
    <p:sldId id="715" r:id="rId44"/>
    <p:sldId id="716" r:id="rId45"/>
    <p:sldId id="717" r:id="rId46"/>
    <p:sldId id="719" r:id="rId47"/>
    <p:sldId id="718" r:id="rId48"/>
    <p:sldId id="686" r:id="rId49"/>
    <p:sldId id="692" r:id="rId50"/>
    <p:sldId id="645" r:id="rId51"/>
    <p:sldId id="611" r:id="rId52"/>
    <p:sldId id="714" r:id="rId53"/>
    <p:sldId id="707" r:id="rId54"/>
    <p:sldId id="670" r:id="rId55"/>
    <p:sldId id="642" r:id="rId56"/>
    <p:sldId id="720" r:id="rId57"/>
    <p:sldId id="644" r:id="rId58"/>
    <p:sldId id="721" r:id="rId59"/>
    <p:sldId id="722" r:id="rId60"/>
    <p:sldId id="72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ggqd_e6b7e@idethz.onmicrosoft.com" initials="g" lastIdx="3" clrIdx="3">
    <p:extLst>
      <p:ext uri="{19B8F6BF-5375-455C-9EA6-DF929625EA0E}">
        <p15:presenceInfo xmlns:p15="http://schemas.microsoft.com/office/powerpoint/2012/main" userId="S::ggqd_e6b7e@ethz.ch::93ad1454-b441-4862-aa2c-ecbd07735b47" providerId="AD"/>
      </p:ext>
    </p:extLst>
  </p:cmAuthor>
  <p:cmAuthor id="5" name="Ataberk Olgun" initials="AO" lastIdx="31" clrIdx="4">
    <p:extLst>
      <p:ext uri="{19B8F6BF-5375-455C-9EA6-DF929625EA0E}">
        <p15:presenceInfo xmlns:p15="http://schemas.microsoft.com/office/powerpoint/2012/main" userId="Ataberk Olgun" providerId="None"/>
      </p:ext>
    </p:extLst>
  </p:cmAuthor>
  <p:cmAuthor id="6" name="Ataberk Olgun" initials="AO [2]" lastIdx="5" clrIdx="5">
    <p:extLst>
      <p:ext uri="{19B8F6BF-5375-455C-9EA6-DF929625EA0E}">
        <p15:presenceInfo xmlns:p15="http://schemas.microsoft.com/office/powerpoint/2012/main" userId="S::aolgun@etu.edu.tr::acd4a36d-8e2b-4bf9-9640-24bbf4f0f2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AFF"/>
    <a:srgbClr val="5E9CD3"/>
    <a:srgbClr val="EC6362"/>
    <a:srgbClr val="DE93FF"/>
    <a:srgbClr val="C94FFF"/>
    <a:srgbClr val="C55A11"/>
    <a:srgbClr val="9DC3E7"/>
    <a:srgbClr val="C750FF"/>
    <a:srgbClr val="C3A400"/>
    <a:srgbClr val="918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1" autoAdjust="0"/>
    <p:restoredTop sz="84607" autoAdjust="0"/>
  </p:normalViewPr>
  <p:slideViewPr>
    <p:cSldViewPr snapToGrid="0">
      <p:cViewPr varScale="1">
        <p:scale>
          <a:sx n="127" d="100"/>
          <a:sy n="127" d="100"/>
        </p:scale>
        <p:origin x="2656" y="192"/>
      </p:cViewPr>
      <p:guideLst>
        <p:guide orient="horz" pos="3022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-11184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1-05-31T02:04:25.030" idx="31">
    <p:pos x="5760" y="3000"/>
    <p:text>Is the 2.03X number consistent with what we report in Exec Summary. Perhaps we should report that all across?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5C75A0-BBB9-41A6-A3F6-9CCCA943B5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DC99A-22BF-4878-9216-B127B045B7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69DE6-B5B0-4C95-8F02-2E52F2B24EC9}" type="datetimeFigureOut">
              <a:rPr lang="en-US" smtClean="0"/>
              <a:t>6/11/21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CEE53-EEFB-428A-B818-59D70E70EB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32997-54A6-4B4F-99AF-71CC7000F4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B4EF7-359A-406A-87AA-8EAA9AF0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26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9BF3-6316-40F5-8F10-980B46B5A86B}" type="datetimeFigureOut">
              <a:rPr lang="en-US" smtClean="0"/>
              <a:t>6/11/21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76A0-33B1-4B4B-B1AA-B0B917FC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6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33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35-BBE5-BC45-93FB-2CABE2AD61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39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28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81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6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84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68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30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5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64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2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67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46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81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29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4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034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81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7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55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584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81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88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88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961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295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194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73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053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9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00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653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645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977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47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993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339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56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705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688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3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139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191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785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812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26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572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0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42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63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8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5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8B7E-9D90-9B48-A8F0-5C08F12D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0062"/>
            <a:ext cx="9144000" cy="1325563"/>
          </a:xfrm>
          <a:prstGeom prst="rect">
            <a:avLst/>
          </a:prstGeom>
        </p:spPr>
        <p:txBody>
          <a:bodyPr/>
          <a:lstStyle>
            <a:lvl1pPr>
              <a:defRPr sz="6600" b="1" i="1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7C05B-AE6B-CA40-92B3-312C96F8E5F4}"/>
              </a:ext>
            </a:extLst>
          </p:cNvPr>
          <p:cNvSpPr/>
          <p:nvPr userDrawn="1"/>
        </p:nvSpPr>
        <p:spPr>
          <a:xfrm>
            <a:off x="0" y="4697080"/>
            <a:ext cx="9144000" cy="143750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9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FA48C-FC23-4C73-AC9B-B702C151A810}"/>
              </a:ext>
            </a:extLst>
          </p:cNvPr>
          <p:cNvSpPr/>
          <p:nvPr userDrawn="1"/>
        </p:nvSpPr>
        <p:spPr>
          <a:xfrm>
            <a:off x="0" y="0"/>
            <a:ext cx="9144000" cy="86041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11100"/>
            <a:ext cx="8987621" cy="76125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44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75034"/>
            <a:ext cx="8987622" cy="543504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47146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524699"/>
            <a:ext cx="977147" cy="28272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2204A7A-FB0E-A441-B9F5-28F279051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21" y="6449551"/>
            <a:ext cx="1867175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180C1-8B68-AC4C-94FA-42ACC1C193E9}"/>
              </a:ext>
            </a:extLst>
          </p:cNvPr>
          <p:cNvSpPr/>
          <p:nvPr userDrawn="1"/>
        </p:nvSpPr>
        <p:spPr>
          <a:xfrm>
            <a:off x="1073731" y="6449551"/>
            <a:ext cx="779781" cy="34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1B3916-F58F-6644-9FA8-ED642158E89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5"/>
          <a:stretch/>
        </p:blipFill>
        <p:spPr bwMode="auto">
          <a:xfrm>
            <a:off x="1263518" y="6510185"/>
            <a:ext cx="589994" cy="3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0.png"/><Relationship Id="rId4" Type="http://schemas.openxmlformats.org/officeDocument/2006/relationships/image" Target="../media/image5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svg"/><Relationship Id="rId9" Type="http://schemas.openxmlformats.org/officeDocument/2006/relationships/image" Target="../media/image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7646F72-DB67-AE41-A0E7-5326E165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08" y="5294412"/>
            <a:ext cx="3440957" cy="70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94DAB5-D134-594D-9A4B-70FA2C0F26F0}"/>
              </a:ext>
            </a:extLst>
          </p:cNvPr>
          <p:cNvSpPr/>
          <p:nvPr/>
        </p:nvSpPr>
        <p:spPr>
          <a:xfrm>
            <a:off x="4456957" y="5294412"/>
            <a:ext cx="1454150" cy="659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9779E3-ADCB-074C-BE96-170E86357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5"/>
          <a:stretch/>
        </p:blipFill>
        <p:spPr bwMode="auto">
          <a:xfrm>
            <a:off x="4820255" y="5403412"/>
            <a:ext cx="1052345" cy="53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itle 1"/>
          <p:cNvSpPr txBox="1">
            <a:spLocks/>
          </p:cNvSpPr>
          <p:nvPr/>
        </p:nvSpPr>
        <p:spPr>
          <a:xfrm>
            <a:off x="0" y="-523"/>
            <a:ext cx="9144000" cy="2962508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76130"/>
            <a:ext cx="9144000" cy="247383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i="1" dirty="0">
                <a:solidFill>
                  <a:schemeClr val="bg1"/>
                </a:solidFill>
                <a:latin typeface="Cambria"/>
                <a:cs typeface="Cambria"/>
              </a:rPr>
              <a:t>QUAC-TRNG</a:t>
            </a:r>
            <a:br>
              <a:rPr lang="en-US" sz="20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700" b="1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2800" b="1" i="1" dirty="0">
                <a:solidFill>
                  <a:schemeClr val="bg1"/>
                </a:solidFill>
                <a:latin typeface="Cambria"/>
                <a:cs typeface="Cambria"/>
              </a:rPr>
              <a:t>High-Throughput True Random Number Generation Using Quadruple Row Activation in Real DRAM Chips</a:t>
            </a:r>
            <a:endParaRPr lang="en-US" sz="34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3534081"/>
            <a:ext cx="8686800" cy="15302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Cambria"/>
                <a:cs typeface="Cambria"/>
              </a:rPr>
              <a:t>Ataberk Olgun</a:t>
            </a:r>
            <a:endParaRPr lang="en-US" sz="1800" b="1" baseline="30000" dirty="0">
              <a:latin typeface="Cambria"/>
              <a:cs typeface="Cambria"/>
            </a:endParaRP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Minesh</a:t>
            </a:r>
            <a:r>
              <a:rPr lang="en-US" sz="2400" dirty="0">
                <a:latin typeface="Cambria"/>
                <a:cs typeface="Cambria"/>
              </a:rPr>
              <a:t> Patel     A. </a:t>
            </a:r>
            <a:r>
              <a:rPr lang="en-US" sz="2400" dirty="0" err="1">
                <a:latin typeface="Cambria"/>
                <a:cs typeface="Cambria"/>
              </a:rPr>
              <a:t>Giray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Yağlıkc</a:t>
            </a:r>
            <a:r>
              <a:rPr lang="en-US" sz="2400" dirty="0">
                <a:latin typeface="Cambria" panose="02040503050406030204" pitchFamily="18" charset="0"/>
              </a:rPr>
              <a:t>̧</a:t>
            </a:r>
            <a:r>
              <a:rPr lang="tr-TR" sz="2400" dirty="0">
                <a:latin typeface="Cambria" panose="02040503050406030204" pitchFamily="18" charset="0"/>
              </a:rPr>
              <a:t>ı</a:t>
            </a:r>
            <a:r>
              <a:rPr lang="en-US" sz="2400" dirty="0">
                <a:latin typeface="Cambria" panose="02040503050406030204" pitchFamily="18" charset="0"/>
              </a:rPr>
              <a:t>     </a:t>
            </a:r>
            <a:r>
              <a:rPr lang="en-US" sz="2400" dirty="0" err="1">
                <a:latin typeface="Cambria" panose="02040503050406030204" pitchFamily="18" charset="0"/>
              </a:rPr>
              <a:t>Haocong</a:t>
            </a:r>
            <a:r>
              <a:rPr lang="en-US" sz="2400" dirty="0">
                <a:latin typeface="Cambria" panose="02040503050406030204" pitchFamily="18" charset="0"/>
              </a:rPr>
              <a:t> Luo </a:t>
            </a:r>
          </a:p>
          <a:p>
            <a:pPr marL="0" indent="0" algn="ctr">
              <a:buNone/>
            </a:pPr>
            <a:r>
              <a:rPr lang="en-US" sz="2400" dirty="0">
                <a:latin typeface="Cambria"/>
                <a:cs typeface="Cambria"/>
              </a:rPr>
              <a:t>      </a:t>
            </a:r>
            <a:r>
              <a:rPr lang="en-US" sz="2400" dirty="0" err="1">
                <a:latin typeface="Cambria"/>
                <a:cs typeface="Cambria"/>
              </a:rPr>
              <a:t>Jeremie</a:t>
            </a:r>
            <a:r>
              <a:rPr lang="en-US" sz="2400" dirty="0">
                <a:latin typeface="Cambria"/>
                <a:cs typeface="Cambria"/>
              </a:rPr>
              <a:t> S. Kim     F. </a:t>
            </a:r>
            <a:r>
              <a:rPr lang="en-US" sz="2400" dirty="0" err="1">
                <a:latin typeface="Cambria"/>
                <a:cs typeface="Cambria"/>
              </a:rPr>
              <a:t>Nisa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Bostancı</a:t>
            </a:r>
            <a:r>
              <a:rPr lang="en-US" sz="2400" dirty="0">
                <a:latin typeface="Cambria"/>
                <a:cs typeface="Cambria"/>
              </a:rPr>
              <a:t>     Nandita Vijaykumar	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Oğuz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Ergin</a:t>
            </a:r>
            <a:r>
              <a:rPr lang="en-US" sz="2400" baseline="30000" dirty="0"/>
              <a:t> </a:t>
            </a:r>
            <a:r>
              <a:rPr lang="en-US" sz="2400" dirty="0">
                <a:latin typeface="Cambria"/>
                <a:cs typeface="Cambria"/>
              </a:rPr>
              <a:t>	</a:t>
            </a:r>
            <a:r>
              <a:rPr lang="en-US" sz="2400" dirty="0" err="1">
                <a:latin typeface="Cambria"/>
                <a:cs typeface="Cambria"/>
              </a:rPr>
              <a:t>Onur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Mutlu</a:t>
            </a:r>
            <a:br>
              <a:rPr lang="en-US" sz="2400" dirty="0">
                <a:latin typeface="Cambria"/>
                <a:cs typeface="Cambria"/>
              </a:rPr>
            </a:b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C26073-8D20-48E5-9751-3761552F8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7002" y="5415917"/>
            <a:ext cx="2534121" cy="487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93808-1C51-9F45-A6ED-874599368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1820" t="33599" r="12247" b="30996"/>
          <a:stretch/>
        </p:blipFill>
        <p:spPr>
          <a:xfrm>
            <a:off x="494251" y="6209099"/>
            <a:ext cx="2657465" cy="457200"/>
          </a:xfrm>
          <a:prstGeom prst="rect">
            <a:avLst/>
          </a:prstGeom>
        </p:spPr>
      </p:pic>
      <p:pic>
        <p:nvPicPr>
          <p:cNvPr id="1026" name="Picture 2" descr="Download University of Toronto (UToronto, U of T) Logo in SVG Vector or PNG  File Format - Logo.wine">
            <a:extLst>
              <a:ext uri="{FF2B5EF4-FFF2-40B4-BE49-F238E27FC236}">
                <a16:creationId xmlns:a16="http://schemas.microsoft.com/office/drawing/2014/main" id="{15086C4A-17AD-744D-8354-5A14396CC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28296" r="10455" b="26193"/>
          <a:stretch/>
        </p:blipFill>
        <p:spPr bwMode="auto">
          <a:xfrm>
            <a:off x="6544275" y="5909285"/>
            <a:ext cx="2153462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BB ETÜ">
            <a:extLst>
              <a:ext uri="{FF2B5EF4-FFF2-40B4-BE49-F238E27FC236}">
                <a16:creationId xmlns:a16="http://schemas.microsoft.com/office/drawing/2014/main" id="{BD5B5484-C5FD-D844-98B8-683144EF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79" y="6134213"/>
            <a:ext cx="205739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51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4EF5E-A293-954E-9D3C-E8B657A7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800" dirty="0">
                <a:ea typeface="Cambria" panose="02040503050406030204" pitchFamily="18" charset="0"/>
              </a:rPr>
              <a:t>Accessing a DRAM Cell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AFCEC7E7-2AAB-4FFC-A7CF-B2C8F5925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E40A6B-8EE0-5846-933A-B21C7781D872}"/>
              </a:ext>
            </a:extLst>
          </p:cNvPr>
          <p:cNvSpPr txBox="1"/>
          <p:nvPr/>
        </p:nvSpPr>
        <p:spPr>
          <a:xfrm>
            <a:off x="5509996" y="1838980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½ V</a:t>
            </a:r>
            <a:r>
              <a:rPr lang="en-US" sz="24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DD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l-GR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7A215-6899-AC4B-A57E-EF96D32BE8F9}"/>
              </a:ext>
            </a:extLst>
          </p:cNvPr>
          <p:cNvSpPr/>
          <p:nvPr/>
        </p:nvSpPr>
        <p:spPr>
          <a:xfrm>
            <a:off x="3276600" y="25908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404E7-43BF-7A42-9A0F-96DD2CB65FE6}"/>
              </a:ext>
            </a:extLst>
          </p:cNvPr>
          <p:cNvSpPr/>
          <p:nvPr/>
        </p:nvSpPr>
        <p:spPr>
          <a:xfrm>
            <a:off x="3273425" y="28956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421559-536D-F443-B1B9-67EF19A9D2C9}"/>
              </a:ext>
            </a:extLst>
          </p:cNvPr>
          <p:cNvGrpSpPr/>
          <p:nvPr/>
        </p:nvGrpSpPr>
        <p:grpSpPr>
          <a:xfrm>
            <a:off x="2667000" y="2590800"/>
            <a:ext cx="1295400" cy="914400"/>
            <a:chOff x="1295400" y="2438400"/>
            <a:chExt cx="1295400" cy="9144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CDEA411-3904-4B45-82F3-49DF328FF22C}"/>
                </a:ext>
              </a:extLst>
            </p:cNvPr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20EC6AE-CFB5-CB4F-A887-BB6A22B81EC9}"/>
                  </a:ext>
                </a:extLst>
              </p:cNvPr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D4957B02-77CA-E24D-943B-8C62DCDF7867}"/>
                    </a:ext>
                  </a:extLst>
                </p:cNvPr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587F1E1B-CC93-4943-9E4C-E25A49F1F532}"/>
                    </a:ext>
                  </a:extLst>
                </p:cNvPr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2D71A98F-5414-1541-BDE3-101270D6F0FB}"/>
                    </a:ext>
                  </a:extLst>
                </p:cNvPr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Elbow Connector 11">
                <a:extLst>
                  <a:ext uri="{FF2B5EF4-FFF2-40B4-BE49-F238E27FC236}">
                    <a16:creationId xmlns:a16="http://schemas.microsoft.com/office/drawing/2014/main" id="{4D1CA3B3-A344-C741-9C09-C5AB93EA8E78}"/>
                  </a:ext>
                </a:extLst>
              </p:cNvPr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C1E8FA0-0D94-EE40-A1D3-7CD6C5E43FEB}"/>
                </a:ext>
              </a:extLst>
            </p:cNvPr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FC48A5-92F6-8147-9556-31C5025EABC2}"/>
              </a:ext>
            </a:extLst>
          </p:cNvPr>
          <p:cNvGrpSpPr/>
          <p:nvPr/>
        </p:nvGrpSpPr>
        <p:grpSpPr>
          <a:xfrm>
            <a:off x="4305300" y="2514600"/>
            <a:ext cx="914400" cy="533400"/>
            <a:chOff x="2933700" y="2362200"/>
            <a:chExt cx="914400" cy="533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D27EC6-0E3F-9D41-8FC5-C6DC5E19A1F7}"/>
                </a:ext>
              </a:extLst>
            </p:cNvPr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BD595DD-1969-484D-BDDB-9536B119558F}"/>
                </a:ext>
              </a:extLst>
            </p:cNvPr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1681188-0BCB-D64E-84D3-CA93854147CB}"/>
                </a:ext>
              </a:extLst>
            </p:cNvPr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23BFACF-150C-7F45-B5FD-14789DE4AD81}"/>
                </a:ext>
              </a:extLst>
            </p:cNvPr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7A0093A-9D65-E64D-8E2D-F81DB9009DDC}"/>
                </a:ext>
              </a:extLst>
            </p:cNvPr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D196F3-6E48-2F42-9C61-F03E5B659F3E}"/>
                </a:ext>
              </a:extLst>
            </p:cNvPr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AA2482-E648-2E46-933D-349CE2B2EDA5}"/>
              </a:ext>
            </a:extLst>
          </p:cNvPr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7213FF-166C-EA4C-9012-45EB7D53001C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5829300" y="2362200"/>
            <a:ext cx="0" cy="20574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A2589F-32EE-E841-9896-B2085156F3CA}"/>
              </a:ext>
            </a:extLst>
          </p:cNvPr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89F671-4F49-1145-BFD1-4CB14AC66D8E}"/>
              </a:ext>
            </a:extLst>
          </p:cNvPr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935DDE-E6E8-0143-94E6-8A92A490C1DF}"/>
              </a:ext>
            </a:extLst>
          </p:cNvPr>
          <p:cNvCxnSpPr/>
          <p:nvPr/>
        </p:nvCxnSpPr>
        <p:spPr>
          <a:xfrm>
            <a:off x="4762500" y="1905000"/>
            <a:ext cx="0" cy="6096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52F813-E3D2-A848-BEA0-723460C8E41B}"/>
              </a:ext>
            </a:extLst>
          </p:cNvPr>
          <p:cNvCxnSpPr>
            <a:cxnSpLocks/>
            <a:stCxn id="56" idx="1"/>
          </p:cNvCxnSpPr>
          <p:nvPr/>
        </p:nvCxnSpPr>
        <p:spPr>
          <a:xfrm flipH="1">
            <a:off x="2362201" y="4991100"/>
            <a:ext cx="2805568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87C4D2B-B1AF-F349-B439-BD1E89E2F05B}"/>
              </a:ext>
            </a:extLst>
          </p:cNvPr>
          <p:cNvSpPr txBox="1"/>
          <p:nvPr/>
        </p:nvSpPr>
        <p:spPr>
          <a:xfrm>
            <a:off x="3925589" y="4963180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enable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E144D5-9418-A44F-90D3-FD3C422E48D7}"/>
              </a:ext>
            </a:extLst>
          </p:cNvPr>
          <p:cNvSpPr txBox="1"/>
          <p:nvPr/>
        </p:nvSpPr>
        <p:spPr>
          <a:xfrm>
            <a:off x="5795749" y="2387025"/>
            <a:ext cx="1233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bitline</a:t>
            </a:r>
            <a:endParaRPr lang="en-US" sz="2800" b="1" i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1C44FB-49F9-FB43-9893-7A0B426927C6}"/>
              </a:ext>
            </a:extLst>
          </p:cNvPr>
          <p:cNvSpPr txBox="1"/>
          <p:nvPr/>
        </p:nvSpPr>
        <p:spPr>
          <a:xfrm>
            <a:off x="2214417" y="1381780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wordline</a:t>
            </a:r>
            <a:endParaRPr lang="en-US" sz="2800" b="1" i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0C3E43-C038-7340-99F7-FB91749CC1AE}"/>
              </a:ext>
            </a:extLst>
          </p:cNvPr>
          <p:cNvSpPr txBox="1"/>
          <p:nvPr/>
        </p:nvSpPr>
        <p:spPr>
          <a:xfrm>
            <a:off x="1609131" y="2438400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capacitor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743F82-6C73-A444-A67F-03216B1D6107}"/>
              </a:ext>
            </a:extLst>
          </p:cNvPr>
          <p:cNvSpPr txBox="1"/>
          <p:nvPr/>
        </p:nvSpPr>
        <p:spPr>
          <a:xfrm>
            <a:off x="3879852" y="3094470"/>
            <a:ext cx="18001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i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access transistor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94C25C-C5DC-2346-BD74-08D0F24EADCE}"/>
              </a:ext>
            </a:extLst>
          </p:cNvPr>
          <p:cNvSpPr txBox="1"/>
          <p:nvPr/>
        </p:nvSpPr>
        <p:spPr>
          <a:xfrm>
            <a:off x="5522476" y="1838980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½ V</a:t>
            </a:r>
            <a:r>
              <a:rPr lang="en-US" sz="24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834DB7-DFDD-6A40-AEF5-1FBAA44BCCAA}"/>
              </a:ext>
            </a:extLst>
          </p:cNvPr>
          <p:cNvSpPr txBox="1"/>
          <p:nvPr/>
        </p:nvSpPr>
        <p:spPr>
          <a:xfrm>
            <a:off x="5518517" y="1838980"/>
            <a:ext cx="668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sz="2400" b="1" baseline="-25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03D7756-2BFA-8743-8FBA-C436A134C396}"/>
              </a:ext>
            </a:extLst>
          </p:cNvPr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34D6003-2CBD-224C-A067-6BC081E1470B}"/>
              </a:ext>
            </a:extLst>
          </p:cNvPr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D55031B-4740-8649-BC44-784BFCDCC38D}"/>
              </a:ext>
            </a:extLst>
          </p:cNvPr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747A59-EE6D-4344-ACDD-C6280F6694E2}"/>
              </a:ext>
            </a:extLst>
          </p:cNvPr>
          <p:cNvCxnSpPr/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A740D3D-C02A-5D48-8BB5-87F483975006}"/>
              </a:ext>
            </a:extLst>
          </p:cNvPr>
          <p:cNvSpPr txBox="1"/>
          <p:nvPr/>
        </p:nvSpPr>
        <p:spPr>
          <a:xfrm>
            <a:off x="662475" y="1394936"/>
            <a:ext cx="15395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enable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wordline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8302F32-18CA-FD4C-8F10-28B10380BFF3}"/>
              </a:ext>
            </a:extLst>
          </p:cNvPr>
          <p:cNvSpPr txBox="1"/>
          <p:nvPr/>
        </p:nvSpPr>
        <p:spPr>
          <a:xfrm>
            <a:off x="1609131" y="5075670"/>
            <a:ext cx="1690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enable sense amp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842297-16BD-5247-B0BC-1DCD9B6406A0}"/>
              </a:ext>
            </a:extLst>
          </p:cNvPr>
          <p:cNvSpPr txBox="1"/>
          <p:nvPr/>
        </p:nvSpPr>
        <p:spPr>
          <a:xfrm>
            <a:off x="7157910" y="3246870"/>
            <a:ext cx="198609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connects cell to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bitline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FD2F103A-D250-4444-A4C1-B29E921A8916}"/>
              </a:ext>
            </a:extLst>
          </p:cNvPr>
          <p:cNvCxnSpPr>
            <a:cxnSpLocks/>
            <a:stCxn id="47" idx="1"/>
          </p:cNvCxnSpPr>
          <p:nvPr/>
        </p:nvCxnSpPr>
        <p:spPr>
          <a:xfrm rot="10800000">
            <a:off x="5514208" y="3086111"/>
            <a:ext cx="1643703" cy="539325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0075AC6-0695-E045-A795-81054735C858}"/>
              </a:ext>
            </a:extLst>
          </p:cNvPr>
          <p:cNvSpPr txBox="1"/>
          <p:nvPr/>
        </p:nvSpPr>
        <p:spPr>
          <a:xfrm>
            <a:off x="-101601" y="3810000"/>
            <a:ext cx="255898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cell loses charge to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bitline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1E39817E-88D5-1E4B-A9D4-1730049A9CA5}"/>
              </a:ext>
            </a:extLst>
          </p:cNvPr>
          <p:cNvCxnSpPr>
            <a:stCxn id="50" idx="3"/>
          </p:cNvCxnSpPr>
          <p:nvPr/>
        </p:nvCxnSpPr>
        <p:spPr>
          <a:xfrm flipV="1">
            <a:off x="2457382" y="3094471"/>
            <a:ext cx="1270066" cy="1260294"/>
          </a:xfrm>
          <a:prstGeom prst="curvedConnector2">
            <a:avLst/>
          </a:prstGeom>
          <a:ln w="19050">
            <a:solidFill>
              <a:srgbClr val="C0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386FCF0-0C62-7E40-B38F-971751FD4098}"/>
              </a:ext>
            </a:extLst>
          </p:cNvPr>
          <p:cNvCxnSpPr/>
          <p:nvPr/>
        </p:nvCxnSpPr>
        <p:spPr>
          <a:xfrm flipV="1">
            <a:off x="5943600" y="3048000"/>
            <a:ext cx="0" cy="1371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308E5C8-64B8-A947-8988-C2AE57A6DD71}"/>
              </a:ext>
            </a:extLst>
          </p:cNvPr>
          <p:cNvGrpSpPr/>
          <p:nvPr/>
        </p:nvGrpSpPr>
        <p:grpSpPr>
          <a:xfrm>
            <a:off x="152400" y="3086102"/>
            <a:ext cx="3352800" cy="1472656"/>
            <a:chOff x="152400" y="3094474"/>
            <a:chExt cx="3352800" cy="147265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B97083B-B829-0E4E-AF45-A7EC14D1BE2A}"/>
                </a:ext>
              </a:extLst>
            </p:cNvPr>
            <p:cNvSpPr txBox="1"/>
            <p:nvPr/>
          </p:nvSpPr>
          <p:spPr>
            <a:xfrm>
              <a:off x="152400" y="3810000"/>
              <a:ext cx="224070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cell charge restored</a:t>
              </a:r>
            </a:p>
          </p:txBody>
        </p:sp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id="{BC3762C6-68D0-8549-B8A8-D87EB4E5064D}"/>
                </a:ext>
              </a:extLst>
            </p:cNvPr>
            <p:cNvCxnSpPr>
              <a:stCxn id="54" idx="3"/>
            </p:cNvCxnSpPr>
            <p:nvPr/>
          </p:nvCxnSpPr>
          <p:spPr>
            <a:xfrm flipV="1">
              <a:off x="2393102" y="3094474"/>
              <a:ext cx="1112098" cy="1094091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E51B8320-A196-4B4D-ACB9-36C13C678D87}"/>
              </a:ext>
            </a:extLst>
          </p:cNvPr>
          <p:cNvSpPr/>
          <p:nvPr/>
        </p:nvSpPr>
        <p:spPr>
          <a:xfrm>
            <a:off x="5167769" y="4419600"/>
            <a:ext cx="1323062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Sense Amp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2FAC85-6C4D-3446-9215-F983D82BDAFE}"/>
              </a:ext>
            </a:extLst>
          </p:cNvPr>
          <p:cNvSpPr txBox="1"/>
          <p:nvPr/>
        </p:nvSpPr>
        <p:spPr>
          <a:xfrm>
            <a:off x="6961464" y="822835"/>
            <a:ext cx="235383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deviation in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bitline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voltage</a:t>
            </a:r>
          </a:p>
        </p:txBody>
      </p: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E03993DF-E3CD-134D-BFEE-49D3B3C098C6}"/>
              </a:ext>
            </a:extLst>
          </p:cNvPr>
          <p:cNvCxnSpPr>
            <a:stCxn id="58" idx="1"/>
            <a:endCxn id="5" idx="0"/>
          </p:cNvCxnSpPr>
          <p:nvPr/>
        </p:nvCxnSpPr>
        <p:spPr>
          <a:xfrm rot="10800000" flipV="1">
            <a:off x="6263568" y="1367600"/>
            <a:ext cx="697896" cy="471380"/>
          </a:xfrm>
          <a:prstGeom prst="curvedConnector2">
            <a:avLst/>
          </a:prstGeom>
          <a:ln w="19050">
            <a:solidFill>
              <a:srgbClr val="C0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4DDB28E-25FF-EA47-AA8D-023EB73F87A5}"/>
              </a:ext>
            </a:extLst>
          </p:cNvPr>
          <p:cNvCxnSpPr/>
          <p:nvPr/>
        </p:nvCxnSpPr>
        <p:spPr>
          <a:xfrm rot="5400000">
            <a:off x="5436885" y="595501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21E1535-E82B-2047-9E6F-F3F86CF9C288}"/>
              </a:ext>
            </a:extLst>
          </p:cNvPr>
          <p:cNvSpPr txBox="1"/>
          <p:nvPr/>
        </p:nvSpPr>
        <p:spPr>
          <a:xfrm>
            <a:off x="5293876" y="6258580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½ V</a:t>
            </a:r>
            <a:r>
              <a:rPr lang="en-US" sz="24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04C0CFC-15B4-874F-BC04-0F14656F6494}"/>
              </a:ext>
            </a:extLst>
          </p:cNvPr>
          <p:cNvSpPr txBox="1"/>
          <p:nvPr/>
        </p:nvSpPr>
        <p:spPr>
          <a:xfrm>
            <a:off x="5623572" y="6258580"/>
            <a:ext cx="367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US" sz="2400" b="1" baseline="-25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27B1E61-6CE5-A144-91F0-4AEEBE584110}"/>
              </a:ext>
            </a:extLst>
          </p:cNvPr>
          <p:cNvGrpSpPr/>
          <p:nvPr/>
        </p:nvGrpSpPr>
        <p:grpSpPr>
          <a:xfrm>
            <a:off x="5842996" y="5791200"/>
            <a:ext cx="1233031" cy="523220"/>
            <a:chOff x="5842996" y="5892225"/>
            <a:chExt cx="1233031" cy="52322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844A88C-84BB-A04E-A925-1F3FB298FACD}"/>
                </a:ext>
              </a:extLst>
            </p:cNvPr>
            <p:cNvSpPr txBox="1"/>
            <p:nvPr/>
          </p:nvSpPr>
          <p:spPr>
            <a:xfrm>
              <a:off x="5842996" y="5892225"/>
              <a:ext cx="1233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chemeClr val="bg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bitline</a:t>
              </a:r>
              <a:endParaRPr lang="en-US" sz="2800" b="1" i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59D087-92C8-AC48-A7F1-38FA5917A71F}"/>
                </a:ext>
              </a:extLst>
            </p:cNvPr>
            <p:cNvCxnSpPr/>
            <p:nvPr/>
          </p:nvCxnSpPr>
          <p:spPr>
            <a:xfrm>
              <a:off x="6019800" y="5955015"/>
              <a:ext cx="935241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40F4B97-EF50-514F-AF98-DC30F373B3C3}"/>
              </a:ext>
            </a:extLst>
          </p:cNvPr>
          <p:cNvSpPr txBox="1"/>
          <p:nvPr/>
        </p:nvSpPr>
        <p:spPr>
          <a:xfrm>
            <a:off x="3029704" y="6477000"/>
            <a:ext cx="251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[Seshadri+ MICRO’17]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D02AA-7436-454D-AF98-D6F8ABCECF55}"/>
              </a:ext>
            </a:extLst>
          </p:cNvPr>
          <p:cNvSpPr/>
          <p:nvPr/>
        </p:nvSpPr>
        <p:spPr>
          <a:xfrm>
            <a:off x="366533" y="1539240"/>
            <a:ext cx="365760" cy="3657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A72A527-44BA-4575-8451-B2DADFFFC3E4}"/>
              </a:ext>
            </a:extLst>
          </p:cNvPr>
          <p:cNvSpPr/>
          <p:nvPr/>
        </p:nvSpPr>
        <p:spPr>
          <a:xfrm>
            <a:off x="7839728" y="2961620"/>
            <a:ext cx="365760" cy="3657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0709344-C0B9-4E54-9B10-A633F4FBCCF3}"/>
              </a:ext>
            </a:extLst>
          </p:cNvPr>
          <p:cNvSpPr/>
          <p:nvPr/>
        </p:nvSpPr>
        <p:spPr>
          <a:xfrm>
            <a:off x="1082462" y="3505200"/>
            <a:ext cx="365760" cy="3657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5495410-CFD7-45AF-8B1A-CA157CC51946}"/>
              </a:ext>
            </a:extLst>
          </p:cNvPr>
          <p:cNvSpPr/>
          <p:nvPr/>
        </p:nvSpPr>
        <p:spPr>
          <a:xfrm>
            <a:off x="6586861" y="794816"/>
            <a:ext cx="365760" cy="3657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F7305B0-2C21-4E3B-A5B3-E375133631B7}"/>
              </a:ext>
            </a:extLst>
          </p:cNvPr>
          <p:cNvSpPr/>
          <p:nvPr/>
        </p:nvSpPr>
        <p:spPr>
          <a:xfrm>
            <a:off x="1425210" y="5154762"/>
            <a:ext cx="365760" cy="3657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BDA32F5-35E5-4D76-8107-0A5F68603C51}"/>
              </a:ext>
            </a:extLst>
          </p:cNvPr>
          <p:cNvSpPr/>
          <p:nvPr/>
        </p:nvSpPr>
        <p:spPr>
          <a:xfrm>
            <a:off x="366533" y="3962400"/>
            <a:ext cx="365760" cy="3657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8481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4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3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60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35" grpId="0"/>
      <p:bldP spid="39" grpId="0"/>
      <p:bldP spid="44" grpId="0"/>
      <p:bldP spid="44" grpId="1"/>
      <p:bldP spid="44" grpId="2"/>
      <p:bldP spid="45" grpId="0"/>
      <p:bldP spid="45" grpId="1"/>
      <p:bldP spid="45" grpId="2"/>
      <p:bldP spid="47" grpId="0"/>
      <p:bldP spid="47" grpId="1"/>
      <p:bldP spid="47" grpId="2"/>
      <p:bldP spid="50" grpId="0"/>
      <p:bldP spid="50" grpId="1"/>
      <p:bldP spid="50" grpId="2"/>
      <p:bldP spid="58" grpId="0"/>
      <p:bldP spid="58" grpId="1"/>
      <p:bldP spid="58" grpId="2"/>
      <p:bldP spid="61" grpId="0"/>
      <p:bldP spid="62" grpId="0"/>
      <p:bldP spid="3" grpId="0" animBg="1"/>
      <p:bldP spid="3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>
            <a:extLst>
              <a:ext uri="{FF2B5EF4-FFF2-40B4-BE49-F238E27FC236}">
                <a16:creationId xmlns:a16="http://schemas.microsoft.com/office/drawing/2014/main" id="{26DE7059-858B-BF4C-97BF-72EB7A17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ea typeface="Cambria" panose="02040503050406030204" pitchFamily="18" charset="0"/>
              </a:rPr>
              <a:t>DRAM Operation</a:t>
            </a:r>
            <a:endParaRPr lang="en-TR" sz="4800" dirty="0"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CF83C-76D4-724E-8209-26E3F3BB9A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70E0E7-6C84-FB4C-9330-221680F849FD}"/>
              </a:ext>
            </a:extLst>
          </p:cNvPr>
          <p:cNvCxnSpPr>
            <a:cxnSpLocks/>
          </p:cNvCxnSpPr>
          <p:nvPr/>
        </p:nvCxnSpPr>
        <p:spPr>
          <a:xfrm>
            <a:off x="1849829" y="1593610"/>
            <a:ext cx="616412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1D7BC7-79FD-0243-B37D-DDCB833407C6}"/>
              </a:ext>
            </a:extLst>
          </p:cNvPr>
          <p:cNvCxnSpPr>
            <a:cxnSpLocks/>
          </p:cNvCxnSpPr>
          <p:nvPr/>
        </p:nvCxnSpPr>
        <p:spPr>
          <a:xfrm>
            <a:off x="1849828" y="2437669"/>
            <a:ext cx="616412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E40EB8-15C9-894D-B7AE-5CAD0E9F6756}"/>
              </a:ext>
            </a:extLst>
          </p:cNvPr>
          <p:cNvCxnSpPr>
            <a:cxnSpLocks/>
          </p:cNvCxnSpPr>
          <p:nvPr/>
        </p:nvCxnSpPr>
        <p:spPr>
          <a:xfrm>
            <a:off x="2400813" y="1183303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B13C52-B41E-354B-84DC-493BA72AE506}"/>
              </a:ext>
            </a:extLst>
          </p:cNvPr>
          <p:cNvCxnSpPr>
            <a:cxnSpLocks/>
          </p:cNvCxnSpPr>
          <p:nvPr/>
        </p:nvCxnSpPr>
        <p:spPr>
          <a:xfrm>
            <a:off x="3596567" y="1183303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DCBC824-ABBD-E04E-A5EE-D8BEE1518F0F}"/>
              </a:ext>
            </a:extLst>
          </p:cNvPr>
          <p:cNvCxnSpPr>
            <a:cxnSpLocks/>
          </p:cNvCxnSpPr>
          <p:nvPr/>
        </p:nvCxnSpPr>
        <p:spPr>
          <a:xfrm>
            <a:off x="4921275" y="1183303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4DA913-2E69-FB4C-9943-C30247319383}"/>
              </a:ext>
            </a:extLst>
          </p:cNvPr>
          <p:cNvCxnSpPr>
            <a:cxnSpLocks/>
          </p:cNvCxnSpPr>
          <p:nvPr/>
        </p:nvCxnSpPr>
        <p:spPr>
          <a:xfrm>
            <a:off x="4335121" y="1183303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2FD591-DEB7-1E40-8CB7-42C8FA54E7B5}"/>
              </a:ext>
            </a:extLst>
          </p:cNvPr>
          <p:cNvCxnSpPr>
            <a:cxnSpLocks/>
          </p:cNvCxnSpPr>
          <p:nvPr/>
        </p:nvCxnSpPr>
        <p:spPr>
          <a:xfrm>
            <a:off x="5530875" y="1183303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69BCA0-8D54-0B4F-85C0-1054B0F89148}"/>
              </a:ext>
            </a:extLst>
          </p:cNvPr>
          <p:cNvCxnSpPr>
            <a:cxnSpLocks/>
          </p:cNvCxnSpPr>
          <p:nvPr/>
        </p:nvCxnSpPr>
        <p:spPr>
          <a:xfrm>
            <a:off x="3010412" y="1183303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5C87994-1EF0-A546-92CE-9CBEA9F4BE0F}"/>
              </a:ext>
            </a:extLst>
          </p:cNvPr>
          <p:cNvSpPr txBox="1"/>
          <p:nvPr/>
        </p:nvSpPr>
        <p:spPr>
          <a:xfrm>
            <a:off x="8013956" y="2038891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545019-E112-D542-A85E-5D575A8DF349}"/>
              </a:ext>
            </a:extLst>
          </p:cNvPr>
          <p:cNvSpPr txBox="1"/>
          <p:nvPr/>
        </p:nvSpPr>
        <p:spPr>
          <a:xfrm>
            <a:off x="8011081" y="1207881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4EE280-17AA-594E-83E0-6610E705FD78}"/>
              </a:ext>
            </a:extLst>
          </p:cNvPr>
          <p:cNvSpPr txBox="1"/>
          <p:nvPr/>
        </p:nvSpPr>
        <p:spPr>
          <a:xfrm rot="5400000">
            <a:off x="3837449" y="280952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1C3CB2-8F93-9A46-9A91-A8E533449738}"/>
              </a:ext>
            </a:extLst>
          </p:cNvPr>
          <p:cNvSpPr txBox="1"/>
          <p:nvPr/>
        </p:nvSpPr>
        <p:spPr>
          <a:xfrm rot="5400000">
            <a:off x="2555277" y="282522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148967-2E2B-EB45-97A8-70B5675185F8}"/>
              </a:ext>
            </a:extLst>
          </p:cNvPr>
          <p:cNvSpPr txBox="1"/>
          <p:nvPr/>
        </p:nvSpPr>
        <p:spPr>
          <a:xfrm rot="5400000">
            <a:off x="5747755" y="280519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CE9EC84-D6DF-CE46-A1D7-C8231883A456}"/>
              </a:ext>
            </a:extLst>
          </p:cNvPr>
          <p:cNvCxnSpPr>
            <a:cxnSpLocks/>
          </p:cNvCxnSpPr>
          <p:nvPr/>
        </p:nvCxnSpPr>
        <p:spPr>
          <a:xfrm>
            <a:off x="6816211" y="1183303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62FDCAF-A7FA-CC41-966B-790A945C37F2}"/>
              </a:ext>
            </a:extLst>
          </p:cNvPr>
          <p:cNvCxnSpPr>
            <a:cxnSpLocks/>
          </p:cNvCxnSpPr>
          <p:nvPr/>
        </p:nvCxnSpPr>
        <p:spPr>
          <a:xfrm>
            <a:off x="6230057" y="1183303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617EAB3-F9D5-3244-A386-81ABA4C3F6C9}"/>
              </a:ext>
            </a:extLst>
          </p:cNvPr>
          <p:cNvCxnSpPr>
            <a:cxnSpLocks/>
          </p:cNvCxnSpPr>
          <p:nvPr/>
        </p:nvCxnSpPr>
        <p:spPr>
          <a:xfrm>
            <a:off x="7425811" y="1183303"/>
            <a:ext cx="0" cy="243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3A6A90D-7822-7F4A-A7B2-99659708FF5A}"/>
              </a:ext>
            </a:extLst>
          </p:cNvPr>
          <p:cNvSpPr/>
          <p:nvPr/>
        </p:nvSpPr>
        <p:spPr>
          <a:xfrm>
            <a:off x="2107735" y="3352073"/>
            <a:ext cx="5650527" cy="539261"/>
          </a:xfrm>
          <a:prstGeom prst="roundRect">
            <a:avLst>
              <a:gd name="adj" fmla="val 50000"/>
            </a:avLst>
          </a:prstGeom>
          <a:solidFill>
            <a:srgbClr val="F4F4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Sense Amplifiers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E8C19B-AF1D-9441-B410-4AC117467E8A}"/>
              </a:ext>
            </a:extLst>
          </p:cNvPr>
          <p:cNvCxnSpPr>
            <a:cxnSpLocks/>
          </p:cNvCxnSpPr>
          <p:nvPr/>
        </p:nvCxnSpPr>
        <p:spPr>
          <a:xfrm>
            <a:off x="1679513" y="1681202"/>
            <a:ext cx="6353513" cy="0"/>
          </a:xfrm>
          <a:prstGeom prst="line">
            <a:avLst/>
          </a:prstGeom>
          <a:ln w="762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8A2C7358-EA5D-1B48-869C-4435B2192829}"/>
              </a:ext>
            </a:extLst>
          </p:cNvPr>
          <p:cNvSpPr/>
          <p:nvPr/>
        </p:nvSpPr>
        <p:spPr>
          <a:xfrm>
            <a:off x="2097049" y="3351511"/>
            <a:ext cx="5650527" cy="539261"/>
          </a:xfrm>
          <a:prstGeom prst="roundRect">
            <a:avLst>
              <a:gd name="adj" fmla="val 50000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Sense Amplifiers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87840D1C-B8A4-944C-95F3-060CF8D79F0B}"/>
              </a:ext>
            </a:extLst>
          </p:cNvPr>
          <p:cNvSpPr/>
          <p:nvPr/>
        </p:nvSpPr>
        <p:spPr>
          <a:xfrm>
            <a:off x="2107736" y="1323981"/>
            <a:ext cx="1828802" cy="679938"/>
          </a:xfrm>
          <a:prstGeom prst="roundRect">
            <a:avLst>
              <a:gd name="adj" fmla="val 30435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Cache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line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85600ED-B185-DA41-8A75-6B0187040DE6}"/>
              </a:ext>
            </a:extLst>
          </p:cNvPr>
          <p:cNvSpPr/>
          <p:nvPr/>
        </p:nvSpPr>
        <p:spPr>
          <a:xfrm>
            <a:off x="4018598" y="1323980"/>
            <a:ext cx="1828802" cy="679939"/>
          </a:xfrm>
          <a:prstGeom prst="roundRect">
            <a:avLst>
              <a:gd name="adj" fmla="val 30435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008226AC-3D90-814E-841D-4D6E9AEB9F0F}"/>
              </a:ext>
            </a:extLst>
          </p:cNvPr>
          <p:cNvSpPr/>
          <p:nvPr/>
        </p:nvSpPr>
        <p:spPr>
          <a:xfrm>
            <a:off x="5929460" y="1323980"/>
            <a:ext cx="1828802" cy="679939"/>
          </a:xfrm>
          <a:prstGeom prst="roundRect">
            <a:avLst>
              <a:gd name="adj" fmla="val 30435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B2866AD4-F277-294F-B130-B09BEFDED699}"/>
              </a:ext>
            </a:extLst>
          </p:cNvPr>
          <p:cNvSpPr/>
          <p:nvPr/>
        </p:nvSpPr>
        <p:spPr>
          <a:xfrm>
            <a:off x="2138171" y="3371998"/>
            <a:ext cx="1828802" cy="478801"/>
          </a:xfrm>
          <a:prstGeom prst="roundRect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59912AE-BB48-5A4C-A4F2-0573FA3DAE02}"/>
              </a:ext>
            </a:extLst>
          </p:cNvPr>
          <p:cNvSpPr txBox="1"/>
          <p:nvPr/>
        </p:nvSpPr>
        <p:spPr>
          <a:xfrm rot="5400000">
            <a:off x="7019709" y="279516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1FA1DFE8-F51E-6B4C-A221-C5BA666A05EC}"/>
              </a:ext>
            </a:extLst>
          </p:cNvPr>
          <p:cNvSpPr/>
          <p:nvPr/>
        </p:nvSpPr>
        <p:spPr>
          <a:xfrm>
            <a:off x="4014322" y="3375968"/>
            <a:ext cx="1833077" cy="478801"/>
          </a:xfrm>
          <a:prstGeom prst="roundRect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BF8B5715-BA0F-F04B-9858-93D908809CC3}"/>
              </a:ext>
            </a:extLst>
          </p:cNvPr>
          <p:cNvSpPr/>
          <p:nvPr/>
        </p:nvSpPr>
        <p:spPr>
          <a:xfrm>
            <a:off x="5880949" y="3378671"/>
            <a:ext cx="1833077" cy="478801"/>
          </a:xfrm>
          <a:prstGeom prst="roundRect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E1ED3B7-F0CF-8044-A1B5-DBB49BB2B166}"/>
              </a:ext>
            </a:extLst>
          </p:cNvPr>
          <p:cNvCxnSpPr>
            <a:cxnSpLocks/>
          </p:cNvCxnSpPr>
          <p:nvPr/>
        </p:nvCxnSpPr>
        <p:spPr>
          <a:xfrm>
            <a:off x="1679512" y="2518058"/>
            <a:ext cx="6353513" cy="0"/>
          </a:xfrm>
          <a:prstGeom prst="line">
            <a:avLst/>
          </a:prstGeom>
          <a:ln w="762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CE6D9FA-AE25-D34D-BBED-47A09740AB53}"/>
              </a:ext>
            </a:extLst>
          </p:cNvPr>
          <p:cNvSpPr/>
          <p:nvPr/>
        </p:nvSpPr>
        <p:spPr>
          <a:xfrm>
            <a:off x="2107735" y="2168040"/>
            <a:ext cx="1828802" cy="679941"/>
          </a:xfrm>
          <a:prstGeom prst="roundRect">
            <a:avLst>
              <a:gd name="adj" fmla="val 30435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25A26FB7-DC88-DA42-A522-BBCD634F7E4B}"/>
              </a:ext>
            </a:extLst>
          </p:cNvPr>
          <p:cNvSpPr/>
          <p:nvPr/>
        </p:nvSpPr>
        <p:spPr>
          <a:xfrm>
            <a:off x="4018598" y="2168039"/>
            <a:ext cx="1828802" cy="679942"/>
          </a:xfrm>
          <a:prstGeom prst="roundRect">
            <a:avLst>
              <a:gd name="adj" fmla="val 30435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0F35488-E6A2-A04A-9B0D-2FAD428F8474}"/>
              </a:ext>
            </a:extLst>
          </p:cNvPr>
          <p:cNvSpPr/>
          <p:nvPr/>
        </p:nvSpPr>
        <p:spPr>
          <a:xfrm>
            <a:off x="5929460" y="2168039"/>
            <a:ext cx="1828802" cy="679942"/>
          </a:xfrm>
          <a:prstGeom prst="roundRect">
            <a:avLst>
              <a:gd name="adj" fmla="val 30435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DF2231-DB85-B241-9993-8AE1DB16EE7F}"/>
              </a:ext>
            </a:extLst>
          </p:cNvPr>
          <p:cNvGrpSpPr/>
          <p:nvPr/>
        </p:nvGrpSpPr>
        <p:grpSpPr>
          <a:xfrm>
            <a:off x="2223724" y="1991954"/>
            <a:ext cx="5425328" cy="1445694"/>
            <a:chOff x="2215130" y="3511029"/>
            <a:chExt cx="5425328" cy="1445694"/>
          </a:xfrm>
        </p:grpSpPr>
        <p:sp>
          <p:nvSpPr>
            <p:cNvPr id="52" name="Down Arrow 51">
              <a:extLst>
                <a:ext uri="{FF2B5EF4-FFF2-40B4-BE49-F238E27FC236}">
                  <a16:creationId xmlns:a16="http://schemas.microsoft.com/office/drawing/2014/main" id="{F8A55AE1-BC0C-764F-AB49-7D43A5C49DEB}"/>
                </a:ext>
              </a:extLst>
            </p:cNvPr>
            <p:cNvSpPr/>
            <p:nvPr/>
          </p:nvSpPr>
          <p:spPr>
            <a:xfrm>
              <a:off x="2215130" y="3522994"/>
              <a:ext cx="399758" cy="14337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" name="Down Arrow 52">
              <a:extLst>
                <a:ext uri="{FF2B5EF4-FFF2-40B4-BE49-F238E27FC236}">
                  <a16:creationId xmlns:a16="http://schemas.microsoft.com/office/drawing/2014/main" id="{F029D9EA-22AF-6142-A5CD-807D56CC0CE2}"/>
                </a:ext>
              </a:extLst>
            </p:cNvPr>
            <p:cNvSpPr/>
            <p:nvPr/>
          </p:nvSpPr>
          <p:spPr>
            <a:xfrm>
              <a:off x="2815421" y="3519785"/>
              <a:ext cx="396793" cy="143693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" name="Down Arrow 53">
              <a:extLst>
                <a:ext uri="{FF2B5EF4-FFF2-40B4-BE49-F238E27FC236}">
                  <a16:creationId xmlns:a16="http://schemas.microsoft.com/office/drawing/2014/main" id="{2C949FA9-465A-EE4C-A6A8-198071917687}"/>
                </a:ext>
              </a:extLst>
            </p:cNvPr>
            <p:cNvSpPr/>
            <p:nvPr/>
          </p:nvSpPr>
          <p:spPr>
            <a:xfrm>
              <a:off x="3381207" y="3517699"/>
              <a:ext cx="417160" cy="143443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Down Arrow 54">
              <a:extLst>
                <a:ext uri="{FF2B5EF4-FFF2-40B4-BE49-F238E27FC236}">
                  <a16:creationId xmlns:a16="http://schemas.microsoft.com/office/drawing/2014/main" id="{F8956FBA-648F-5D47-820D-E0372C2A9818}"/>
                </a:ext>
              </a:extLst>
            </p:cNvPr>
            <p:cNvSpPr/>
            <p:nvPr/>
          </p:nvSpPr>
          <p:spPr>
            <a:xfrm>
              <a:off x="4145119" y="3518408"/>
              <a:ext cx="399758" cy="14337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51736CD9-D762-F14A-8EF4-4F72B39971DD}"/>
                </a:ext>
              </a:extLst>
            </p:cNvPr>
            <p:cNvSpPr/>
            <p:nvPr/>
          </p:nvSpPr>
          <p:spPr>
            <a:xfrm>
              <a:off x="4745410" y="3515199"/>
              <a:ext cx="396793" cy="143693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" name="Down Arrow 56">
              <a:extLst>
                <a:ext uri="{FF2B5EF4-FFF2-40B4-BE49-F238E27FC236}">
                  <a16:creationId xmlns:a16="http://schemas.microsoft.com/office/drawing/2014/main" id="{D672F57B-DCF2-DE45-814E-C5A69EB2B9B2}"/>
                </a:ext>
              </a:extLst>
            </p:cNvPr>
            <p:cNvSpPr/>
            <p:nvPr/>
          </p:nvSpPr>
          <p:spPr>
            <a:xfrm>
              <a:off x="5311196" y="3513114"/>
              <a:ext cx="417160" cy="143902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" name="Down Arrow 57">
              <a:extLst>
                <a:ext uri="{FF2B5EF4-FFF2-40B4-BE49-F238E27FC236}">
                  <a16:creationId xmlns:a16="http://schemas.microsoft.com/office/drawing/2014/main" id="{09F6F610-BCEB-E54A-AFF8-B8DAEE688C8C}"/>
                </a:ext>
              </a:extLst>
            </p:cNvPr>
            <p:cNvSpPr/>
            <p:nvPr/>
          </p:nvSpPr>
          <p:spPr>
            <a:xfrm>
              <a:off x="6057221" y="3516323"/>
              <a:ext cx="399758" cy="14337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Down Arrow 58">
              <a:extLst>
                <a:ext uri="{FF2B5EF4-FFF2-40B4-BE49-F238E27FC236}">
                  <a16:creationId xmlns:a16="http://schemas.microsoft.com/office/drawing/2014/main" id="{6446C428-5BFA-C04F-AA33-DF76AEA64A86}"/>
                </a:ext>
              </a:extLst>
            </p:cNvPr>
            <p:cNvSpPr/>
            <p:nvPr/>
          </p:nvSpPr>
          <p:spPr>
            <a:xfrm>
              <a:off x="6657512" y="3513114"/>
              <a:ext cx="396793" cy="143693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" name="Down Arrow 59">
              <a:extLst>
                <a:ext uri="{FF2B5EF4-FFF2-40B4-BE49-F238E27FC236}">
                  <a16:creationId xmlns:a16="http://schemas.microsoft.com/office/drawing/2014/main" id="{08277E65-FB07-F141-88D1-98F02F64A7F0}"/>
                </a:ext>
              </a:extLst>
            </p:cNvPr>
            <p:cNvSpPr/>
            <p:nvPr/>
          </p:nvSpPr>
          <p:spPr>
            <a:xfrm>
              <a:off x="7223298" y="3511029"/>
              <a:ext cx="417160" cy="143902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F875A74-3FA0-6A43-A54C-A5CECB7AD656}"/>
              </a:ext>
            </a:extLst>
          </p:cNvPr>
          <p:cNvSpPr/>
          <p:nvPr/>
        </p:nvSpPr>
        <p:spPr>
          <a:xfrm rot="16200000">
            <a:off x="196875" y="1968750"/>
            <a:ext cx="2438400" cy="867507"/>
          </a:xfrm>
          <a:prstGeom prst="roundRect">
            <a:avLst/>
          </a:prstGeom>
          <a:solidFill>
            <a:srgbClr val="F4F4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Wordline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Drivers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B0E2F4EC-3988-8041-8DC0-4C91D1B9D002}"/>
              </a:ext>
            </a:extLst>
          </p:cNvPr>
          <p:cNvSpPr/>
          <p:nvPr/>
        </p:nvSpPr>
        <p:spPr>
          <a:xfrm>
            <a:off x="2097049" y="3354214"/>
            <a:ext cx="5650527" cy="539261"/>
          </a:xfrm>
          <a:prstGeom prst="roundRect">
            <a:avLst>
              <a:gd name="adj" fmla="val 50000"/>
            </a:avLst>
          </a:prstGeom>
          <a:solidFill>
            <a:srgbClr val="C7D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Sense Amplifiers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7931A7D-3E87-B24F-A6C2-EA7C20BDA50B}"/>
              </a:ext>
            </a:extLst>
          </p:cNvPr>
          <p:cNvGrpSpPr/>
          <p:nvPr/>
        </p:nvGrpSpPr>
        <p:grpSpPr>
          <a:xfrm>
            <a:off x="2225401" y="2835479"/>
            <a:ext cx="5425328" cy="593799"/>
            <a:chOff x="2215130" y="3511029"/>
            <a:chExt cx="5425328" cy="1445694"/>
          </a:xfrm>
        </p:grpSpPr>
        <p:sp>
          <p:nvSpPr>
            <p:cNvPr id="76" name="Down Arrow 75">
              <a:extLst>
                <a:ext uri="{FF2B5EF4-FFF2-40B4-BE49-F238E27FC236}">
                  <a16:creationId xmlns:a16="http://schemas.microsoft.com/office/drawing/2014/main" id="{2D046AFB-8E70-DE46-A213-BABB07377FA5}"/>
                </a:ext>
              </a:extLst>
            </p:cNvPr>
            <p:cNvSpPr/>
            <p:nvPr/>
          </p:nvSpPr>
          <p:spPr>
            <a:xfrm>
              <a:off x="2215130" y="3522994"/>
              <a:ext cx="399758" cy="14337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" name="Down Arrow 76">
              <a:extLst>
                <a:ext uri="{FF2B5EF4-FFF2-40B4-BE49-F238E27FC236}">
                  <a16:creationId xmlns:a16="http://schemas.microsoft.com/office/drawing/2014/main" id="{61C35E40-8973-A64C-9A74-0EA64A899425}"/>
                </a:ext>
              </a:extLst>
            </p:cNvPr>
            <p:cNvSpPr/>
            <p:nvPr/>
          </p:nvSpPr>
          <p:spPr>
            <a:xfrm>
              <a:off x="2815421" y="3519785"/>
              <a:ext cx="396793" cy="143693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" name="Down Arrow 77">
              <a:extLst>
                <a:ext uri="{FF2B5EF4-FFF2-40B4-BE49-F238E27FC236}">
                  <a16:creationId xmlns:a16="http://schemas.microsoft.com/office/drawing/2014/main" id="{255C93AA-D729-9B4D-8340-CD9CC10D53E5}"/>
                </a:ext>
              </a:extLst>
            </p:cNvPr>
            <p:cNvSpPr/>
            <p:nvPr/>
          </p:nvSpPr>
          <p:spPr>
            <a:xfrm>
              <a:off x="3381207" y="3517699"/>
              <a:ext cx="417160" cy="143443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" name="Down Arrow 78">
              <a:extLst>
                <a:ext uri="{FF2B5EF4-FFF2-40B4-BE49-F238E27FC236}">
                  <a16:creationId xmlns:a16="http://schemas.microsoft.com/office/drawing/2014/main" id="{7323D263-3357-7346-9F17-054D9900B65F}"/>
                </a:ext>
              </a:extLst>
            </p:cNvPr>
            <p:cNvSpPr/>
            <p:nvPr/>
          </p:nvSpPr>
          <p:spPr>
            <a:xfrm>
              <a:off x="4145119" y="3518408"/>
              <a:ext cx="399758" cy="14337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" name="Down Arrow 79">
              <a:extLst>
                <a:ext uri="{FF2B5EF4-FFF2-40B4-BE49-F238E27FC236}">
                  <a16:creationId xmlns:a16="http://schemas.microsoft.com/office/drawing/2014/main" id="{FD98BB0A-8985-EF41-8EE7-2DFA25690F6B}"/>
                </a:ext>
              </a:extLst>
            </p:cNvPr>
            <p:cNvSpPr/>
            <p:nvPr/>
          </p:nvSpPr>
          <p:spPr>
            <a:xfrm>
              <a:off x="4745410" y="3515199"/>
              <a:ext cx="396793" cy="143693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" name="Down Arrow 80">
              <a:extLst>
                <a:ext uri="{FF2B5EF4-FFF2-40B4-BE49-F238E27FC236}">
                  <a16:creationId xmlns:a16="http://schemas.microsoft.com/office/drawing/2014/main" id="{CA7B0E8A-4AF9-B64F-9AAC-8F2040BE079E}"/>
                </a:ext>
              </a:extLst>
            </p:cNvPr>
            <p:cNvSpPr/>
            <p:nvPr/>
          </p:nvSpPr>
          <p:spPr>
            <a:xfrm>
              <a:off x="5311196" y="3513114"/>
              <a:ext cx="417160" cy="143902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" name="Down Arrow 81">
              <a:extLst>
                <a:ext uri="{FF2B5EF4-FFF2-40B4-BE49-F238E27FC236}">
                  <a16:creationId xmlns:a16="http://schemas.microsoft.com/office/drawing/2014/main" id="{B1FFFE46-5689-E848-AEAB-EE0ADEF3EF24}"/>
                </a:ext>
              </a:extLst>
            </p:cNvPr>
            <p:cNvSpPr/>
            <p:nvPr/>
          </p:nvSpPr>
          <p:spPr>
            <a:xfrm>
              <a:off x="6057221" y="3516323"/>
              <a:ext cx="399758" cy="14337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" name="Down Arrow 82">
              <a:extLst>
                <a:ext uri="{FF2B5EF4-FFF2-40B4-BE49-F238E27FC236}">
                  <a16:creationId xmlns:a16="http://schemas.microsoft.com/office/drawing/2014/main" id="{2B3CD94E-BAAD-1643-8E9A-A251763AFF87}"/>
                </a:ext>
              </a:extLst>
            </p:cNvPr>
            <p:cNvSpPr/>
            <p:nvPr/>
          </p:nvSpPr>
          <p:spPr>
            <a:xfrm>
              <a:off x="6657512" y="3513114"/>
              <a:ext cx="396793" cy="143693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" name="Down Arrow 83">
              <a:extLst>
                <a:ext uri="{FF2B5EF4-FFF2-40B4-BE49-F238E27FC236}">
                  <a16:creationId xmlns:a16="http://schemas.microsoft.com/office/drawing/2014/main" id="{DEF390EC-37F9-8B49-A703-B69F2A640B5A}"/>
                </a:ext>
              </a:extLst>
            </p:cNvPr>
            <p:cNvSpPr/>
            <p:nvPr/>
          </p:nvSpPr>
          <p:spPr>
            <a:xfrm>
              <a:off x="7223298" y="3511029"/>
              <a:ext cx="417160" cy="143902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9F29BC6-0AF5-0F4C-B4A5-934C80D0B34D}"/>
              </a:ext>
            </a:extLst>
          </p:cNvPr>
          <p:cNvSpPr/>
          <p:nvPr/>
        </p:nvSpPr>
        <p:spPr>
          <a:xfrm>
            <a:off x="2123016" y="3378670"/>
            <a:ext cx="1828802" cy="478801"/>
          </a:xfrm>
          <a:prstGeom prst="roundRect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F9A6104E-DE4E-D847-98DC-A146729432F7}"/>
              </a:ext>
            </a:extLst>
          </p:cNvPr>
          <p:cNvSpPr/>
          <p:nvPr/>
        </p:nvSpPr>
        <p:spPr>
          <a:xfrm>
            <a:off x="4014322" y="3378671"/>
            <a:ext cx="1833077" cy="478801"/>
          </a:xfrm>
          <a:prstGeom prst="roundRect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5AA5AC22-4071-DD48-84DE-446B88A1D361}"/>
              </a:ext>
            </a:extLst>
          </p:cNvPr>
          <p:cNvSpPr/>
          <p:nvPr/>
        </p:nvSpPr>
        <p:spPr>
          <a:xfrm>
            <a:off x="5912497" y="3373639"/>
            <a:ext cx="1801152" cy="478801"/>
          </a:xfrm>
          <a:prstGeom prst="roundRect">
            <a:avLst>
              <a:gd name="adj" fmla="val 30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A66FEADF-FBA5-D942-A5BF-2E48971EAA44}"/>
              </a:ext>
            </a:extLst>
          </p:cNvPr>
          <p:cNvSpPr/>
          <p:nvPr/>
        </p:nvSpPr>
        <p:spPr>
          <a:xfrm>
            <a:off x="899227" y="5400958"/>
            <a:ext cx="1110088" cy="476247"/>
          </a:xfrm>
          <a:prstGeom prst="roundRect">
            <a:avLst>
              <a:gd name="adj" fmla="val 30435"/>
            </a:avLst>
          </a:prstGeom>
          <a:solidFill>
            <a:srgbClr val="5E9C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 R0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A5733E0B-DCDB-5B49-B417-6746129102D8}"/>
              </a:ext>
            </a:extLst>
          </p:cNvPr>
          <p:cNvSpPr/>
          <p:nvPr/>
        </p:nvSpPr>
        <p:spPr>
          <a:xfrm>
            <a:off x="2059909" y="5400957"/>
            <a:ext cx="642870" cy="476247"/>
          </a:xfrm>
          <a:prstGeom prst="roundRect">
            <a:avLst>
              <a:gd name="adj" fmla="val 30435"/>
            </a:avLst>
          </a:prstGeom>
          <a:solidFill>
            <a:srgbClr val="FFF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3D272EA8-6DE6-354C-8561-9164D1E57058}"/>
              </a:ext>
            </a:extLst>
          </p:cNvPr>
          <p:cNvSpPr/>
          <p:nvPr/>
        </p:nvSpPr>
        <p:spPr>
          <a:xfrm>
            <a:off x="4087995" y="5397862"/>
            <a:ext cx="1200882" cy="476247"/>
          </a:xfrm>
          <a:prstGeom prst="roundRect">
            <a:avLst>
              <a:gd name="adj" fmla="val 3043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 R0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C4DAEE76-D520-B74D-BD4A-49EA8E5D4A80}"/>
              </a:ext>
            </a:extLst>
          </p:cNvPr>
          <p:cNvSpPr/>
          <p:nvPr/>
        </p:nvSpPr>
        <p:spPr>
          <a:xfrm>
            <a:off x="2750390" y="5393907"/>
            <a:ext cx="598179" cy="476247"/>
          </a:xfrm>
          <a:prstGeom prst="roundRect">
            <a:avLst>
              <a:gd name="adj" fmla="val 30435"/>
            </a:avLst>
          </a:prstGeom>
          <a:solidFill>
            <a:srgbClr val="FFF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19CC8096-46E9-D746-B451-CD8DCA6C2948}"/>
              </a:ext>
            </a:extLst>
          </p:cNvPr>
          <p:cNvSpPr/>
          <p:nvPr/>
        </p:nvSpPr>
        <p:spPr>
          <a:xfrm>
            <a:off x="3396180" y="5395822"/>
            <a:ext cx="644204" cy="476247"/>
          </a:xfrm>
          <a:prstGeom prst="roundRect">
            <a:avLst>
              <a:gd name="adj" fmla="val 30435"/>
            </a:avLst>
          </a:prstGeom>
          <a:solidFill>
            <a:srgbClr val="FFF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818CB4BD-0B9C-C449-BF62-D753D6F767C8}"/>
              </a:ext>
            </a:extLst>
          </p:cNvPr>
          <p:cNvSpPr/>
          <p:nvPr/>
        </p:nvSpPr>
        <p:spPr>
          <a:xfrm>
            <a:off x="5344881" y="5398918"/>
            <a:ext cx="1110088" cy="476247"/>
          </a:xfrm>
          <a:prstGeom prst="roundRect">
            <a:avLst>
              <a:gd name="adj" fmla="val 30435"/>
            </a:avLst>
          </a:prstGeom>
          <a:solidFill>
            <a:srgbClr val="5E9C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 R1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F869F965-0D30-8B4B-8976-B19A2BCDAE6B}"/>
              </a:ext>
            </a:extLst>
          </p:cNvPr>
          <p:cNvSpPr/>
          <p:nvPr/>
        </p:nvSpPr>
        <p:spPr>
          <a:xfrm>
            <a:off x="6505563" y="5398917"/>
            <a:ext cx="642870" cy="476247"/>
          </a:xfrm>
          <a:prstGeom prst="roundRect">
            <a:avLst>
              <a:gd name="adj" fmla="val 30435"/>
            </a:avLst>
          </a:prstGeom>
          <a:solidFill>
            <a:srgbClr val="FFF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106BF458-D3AD-3C4B-ADC4-3A79CB232325}"/>
              </a:ext>
            </a:extLst>
          </p:cNvPr>
          <p:cNvSpPr/>
          <p:nvPr/>
        </p:nvSpPr>
        <p:spPr>
          <a:xfrm>
            <a:off x="7196044" y="5391867"/>
            <a:ext cx="598179" cy="476247"/>
          </a:xfrm>
          <a:prstGeom prst="roundRect">
            <a:avLst>
              <a:gd name="adj" fmla="val 30435"/>
            </a:avLst>
          </a:prstGeom>
          <a:solidFill>
            <a:srgbClr val="FFF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F49F66E1-36E0-E14F-AF86-95ED86EC6972}"/>
              </a:ext>
            </a:extLst>
          </p:cNvPr>
          <p:cNvSpPr/>
          <p:nvPr/>
        </p:nvSpPr>
        <p:spPr>
          <a:xfrm>
            <a:off x="7841834" y="5393782"/>
            <a:ext cx="644204" cy="476247"/>
          </a:xfrm>
          <a:prstGeom prst="roundRect">
            <a:avLst>
              <a:gd name="adj" fmla="val 30435"/>
            </a:avLst>
          </a:prstGeom>
          <a:solidFill>
            <a:srgbClr val="FFF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E636FCD-9BAA-437B-B3C8-612A514A3BA4}"/>
              </a:ext>
            </a:extLst>
          </p:cNvPr>
          <p:cNvCxnSpPr>
            <a:cxnSpLocks/>
          </p:cNvCxnSpPr>
          <p:nvPr/>
        </p:nvCxnSpPr>
        <p:spPr>
          <a:xfrm>
            <a:off x="899227" y="6081385"/>
            <a:ext cx="7586811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63B11406-47B6-4EDE-B648-28865FB60007}"/>
              </a:ext>
            </a:extLst>
          </p:cNvPr>
          <p:cNvSpPr/>
          <p:nvPr/>
        </p:nvSpPr>
        <p:spPr>
          <a:xfrm>
            <a:off x="3340766" y="6081385"/>
            <a:ext cx="2635045" cy="41736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30D0332-B9F0-42DF-8281-4A827C037350}"/>
              </a:ext>
            </a:extLst>
          </p:cNvPr>
          <p:cNvSpPr/>
          <p:nvPr/>
        </p:nvSpPr>
        <p:spPr>
          <a:xfrm>
            <a:off x="2448864" y="4931980"/>
            <a:ext cx="4501068" cy="41736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DRAM Command Sequence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0C2E4EE-2997-C74B-9B50-FE01B3C06891}"/>
              </a:ext>
            </a:extLst>
          </p:cNvPr>
          <p:cNvCxnSpPr>
            <a:cxnSpLocks/>
          </p:cNvCxnSpPr>
          <p:nvPr/>
        </p:nvCxnSpPr>
        <p:spPr>
          <a:xfrm>
            <a:off x="899227" y="4897584"/>
            <a:ext cx="3141157" cy="0"/>
          </a:xfrm>
          <a:prstGeom prst="straightConnector1">
            <a:avLst/>
          </a:prstGeom>
          <a:ln w="38100">
            <a:solidFill>
              <a:srgbClr val="5E9CD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DD7CBD7-81A6-8246-B6CB-4F5FF4D68B40}"/>
              </a:ext>
            </a:extLst>
          </p:cNvPr>
          <p:cNvCxnSpPr>
            <a:cxnSpLocks/>
          </p:cNvCxnSpPr>
          <p:nvPr/>
        </p:nvCxnSpPr>
        <p:spPr>
          <a:xfrm>
            <a:off x="4091795" y="4897584"/>
            <a:ext cx="1197082" cy="0"/>
          </a:xfrm>
          <a:prstGeom prst="straightConnector1">
            <a:avLst/>
          </a:prstGeom>
          <a:ln w="38100">
            <a:solidFill>
              <a:srgbClr val="C55A1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D23B799-7BE2-E846-B03F-63C9F340CFA2}"/>
              </a:ext>
            </a:extLst>
          </p:cNvPr>
          <p:cNvSpPr/>
          <p:nvPr/>
        </p:nvSpPr>
        <p:spPr>
          <a:xfrm>
            <a:off x="863837" y="4280128"/>
            <a:ext cx="3211936" cy="41736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5E9CD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tRAS</a:t>
            </a:r>
            <a:br>
              <a:rPr lang="en-US" sz="2400" b="1" i="1" dirty="0">
                <a:solidFill>
                  <a:srgbClr val="5E9CD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i="1" dirty="0">
                <a:solidFill>
                  <a:srgbClr val="5E9CD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(Activation Latency)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72D07F0-4B13-DC4D-A78A-202476CF1CBA}"/>
              </a:ext>
            </a:extLst>
          </p:cNvPr>
          <p:cNvSpPr/>
          <p:nvPr/>
        </p:nvSpPr>
        <p:spPr>
          <a:xfrm>
            <a:off x="3098695" y="4441207"/>
            <a:ext cx="3248454" cy="41736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C55A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tRP</a:t>
            </a:r>
            <a:br>
              <a:rPr lang="en-US" sz="2400" b="1" i="1" dirty="0">
                <a:solidFill>
                  <a:srgbClr val="C55A1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i="1" dirty="0">
                <a:solidFill>
                  <a:srgbClr val="C55A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b="1" i="1" dirty="0" err="1">
                <a:solidFill>
                  <a:srgbClr val="C55A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Precharge</a:t>
            </a:r>
            <a:r>
              <a:rPr lang="en-US" sz="2400" b="1" i="1" dirty="0">
                <a:solidFill>
                  <a:srgbClr val="C55A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Latency)</a:t>
            </a:r>
            <a:br>
              <a:rPr lang="en-US" sz="2400" b="1" i="1" dirty="0">
                <a:solidFill>
                  <a:srgbClr val="C55A1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b="1" i="1" dirty="0">
              <a:solidFill>
                <a:srgbClr val="C55A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8F1CA3A-4C65-2F46-AA5B-D38650B36ED5}"/>
              </a:ext>
            </a:extLst>
          </p:cNvPr>
          <p:cNvSpPr txBox="1"/>
          <p:nvPr/>
        </p:nvSpPr>
        <p:spPr>
          <a:xfrm>
            <a:off x="3596567" y="6464618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[Kim+ HPCA’19]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E44103-0CFA-4B0C-9DEC-0D82ED9E94CF}"/>
              </a:ext>
            </a:extLst>
          </p:cNvPr>
          <p:cNvSpPr/>
          <p:nvPr/>
        </p:nvSpPr>
        <p:spPr>
          <a:xfrm>
            <a:off x="0" y="866172"/>
            <a:ext cx="9143999" cy="3235933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xit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7" grpId="0" animBg="1"/>
      <p:bldP spid="50" grpId="0" animBg="1"/>
      <p:bldP spid="50" grpId="1" animBg="1"/>
      <p:bldP spid="61" grpId="0" animBg="1"/>
      <p:bldP spid="62" grpId="0" animBg="1"/>
      <p:bldP spid="63" grpId="0" animBg="1"/>
      <p:bldP spid="65" grpId="0" animBg="1"/>
      <p:bldP spid="65" grpId="1" animBg="1"/>
      <p:bldP spid="71" grpId="0"/>
      <p:bldP spid="72" grpId="0" animBg="1"/>
      <p:bldP spid="72" grpId="1" animBg="1"/>
      <p:bldP spid="73" grpId="0" animBg="1"/>
      <p:bldP spid="73" grpId="1" animBg="1"/>
      <p:bldP spid="45" grpId="0" animBg="1"/>
      <p:bldP spid="46" grpId="0" animBg="1"/>
      <p:bldP spid="48" grpId="0" animBg="1"/>
      <p:bldP spid="64" grpId="0" animBg="1"/>
      <p:bldP spid="85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  <p:bldP spid="69" grpId="0"/>
      <p:bldP spid="91" grpId="0"/>
      <p:bldP spid="102" grpId="0" animBg="1"/>
      <p:bldP spid="102" grpId="1" animBg="1"/>
      <p:bldP spid="10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9BD1A-B935-2F4C-89D3-50285A7A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800" dirty="0"/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0EB99-810F-DE46-9CEC-79B1F2687A36}"/>
              </a:ext>
            </a:extLst>
          </p:cNvPr>
          <p:cNvSpPr txBox="1"/>
          <p:nvPr/>
        </p:nvSpPr>
        <p:spPr>
          <a:xfrm>
            <a:off x="203989" y="1199331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</a:rPr>
              <a:t>True Random Numbers in DRAM</a:t>
            </a:r>
            <a:endParaRPr lang="en-TR" sz="4200" b="1" dirty="0">
              <a:solidFill>
                <a:schemeClr val="bg2">
                  <a:lumMod val="9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28254-F95F-2D4B-A0F4-F384F31E7AF2}"/>
              </a:ext>
            </a:extLst>
          </p:cNvPr>
          <p:cNvSpPr txBox="1"/>
          <p:nvPr/>
        </p:nvSpPr>
        <p:spPr>
          <a:xfrm>
            <a:off x="203988" y="2195164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TR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</a:rPr>
              <a:t>DRAM Organization and Operation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D557F-BB1F-5B40-83FF-9CFB9B87FE23}"/>
              </a:ext>
            </a:extLst>
          </p:cNvPr>
          <p:cNvSpPr txBox="1"/>
          <p:nvPr/>
        </p:nvSpPr>
        <p:spPr>
          <a:xfrm>
            <a:off x="203988" y="3190997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TR" sz="4200" b="1" dirty="0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en-US" sz="4200" b="1" dirty="0"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en-TR" sz="4200" b="1" dirty="0">
                <a:latin typeface="Cambria" panose="02040503050406030204" pitchFamily="18" charset="0"/>
                <a:ea typeface="Cambria" panose="02040503050406030204" pitchFamily="18" charset="0"/>
              </a:rPr>
              <a:t>adruple A</a:t>
            </a:r>
            <a:r>
              <a:rPr lang="en-US" sz="42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TR" sz="4200" b="1" dirty="0">
                <a:latin typeface="Cambria" panose="02040503050406030204" pitchFamily="18" charset="0"/>
                <a:ea typeface="Cambria" panose="02040503050406030204" pitchFamily="18" charset="0"/>
              </a:rPr>
              <a:t>tivation (QUAC)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3E93F-FD74-1D4C-93F2-D6A019CE0A80}"/>
              </a:ext>
            </a:extLst>
          </p:cNvPr>
          <p:cNvSpPr txBox="1"/>
          <p:nvPr/>
        </p:nvSpPr>
        <p:spPr>
          <a:xfrm>
            <a:off x="203988" y="4186830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</a:rPr>
              <a:t>QUAC-TRNG</a:t>
            </a:r>
            <a:endParaRPr lang="en-TR" sz="4200" b="1" dirty="0">
              <a:solidFill>
                <a:schemeClr val="bg2">
                  <a:lumMod val="9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F1F0E-261A-4C9E-8D42-270EF0C7851C}"/>
              </a:ext>
            </a:extLst>
          </p:cNvPr>
          <p:cNvSpPr txBox="1"/>
          <p:nvPr/>
        </p:nvSpPr>
        <p:spPr>
          <a:xfrm>
            <a:off x="203988" y="5182663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</a:rPr>
              <a:t>Evaluation</a:t>
            </a:r>
            <a:endParaRPr lang="en-TR" sz="4200" b="1" dirty="0">
              <a:solidFill>
                <a:schemeClr val="bg2">
                  <a:lumMod val="9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3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Quadruple Activation (QUAC)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EA4B-F65A-1E4B-9A9B-3264BA04040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3D8AFF"/>
                </a:solidFill>
                <a:latin typeface="Cambria" panose="02040503050406030204" pitchFamily="18" charset="0"/>
              </a:rPr>
              <a:t>New</a:t>
            </a:r>
            <a:r>
              <a:rPr lang="en-TR" sz="4000" b="1" dirty="0">
                <a:solidFill>
                  <a:srgbClr val="3D8AFF"/>
                </a:solidFill>
                <a:latin typeface="Cambria" panose="02040503050406030204" pitchFamily="18" charset="0"/>
              </a:rPr>
              <a:t> Observation</a:t>
            </a:r>
          </a:p>
          <a:p>
            <a:pPr marL="0" indent="0" algn="ctr">
              <a:buNone/>
            </a:pPr>
            <a:r>
              <a:rPr lang="en-US" sz="3900" dirty="0">
                <a:latin typeface="Cambria" panose="02040503050406030204" pitchFamily="18" charset="0"/>
              </a:rPr>
              <a:t>C</a:t>
            </a:r>
            <a:r>
              <a:rPr lang="en-TR" sz="3900" dirty="0">
                <a:latin typeface="Cambria" panose="02040503050406030204" pitchFamily="18" charset="0"/>
              </a:rPr>
              <a:t>arefully-engineered DRAM commands </a:t>
            </a:r>
            <a:br>
              <a:rPr lang="en-US" sz="3900" dirty="0">
                <a:latin typeface="Cambria" panose="02040503050406030204" pitchFamily="18" charset="0"/>
              </a:rPr>
            </a:br>
            <a:r>
              <a:rPr lang="en-TR" sz="3900" dirty="0">
                <a:latin typeface="Cambria" panose="02040503050406030204" pitchFamily="18" charset="0"/>
              </a:rPr>
              <a:t>can </a:t>
            </a:r>
            <a:r>
              <a:rPr lang="en-TR" sz="3900" dirty="0">
                <a:solidFill>
                  <a:srgbClr val="3D8AFF"/>
                </a:solidFill>
                <a:latin typeface="Cambria" panose="02040503050406030204" pitchFamily="18" charset="0"/>
              </a:rPr>
              <a:t>activate four rows in real DRAM chips</a:t>
            </a:r>
            <a:endParaRPr lang="en-US" sz="3900" dirty="0">
              <a:solidFill>
                <a:srgbClr val="3D8AFF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4000" i="1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4000" i="1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4000" i="1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Cambria" panose="02040503050406030204" pitchFamily="18" charset="0"/>
              </a:rPr>
              <a:t>Activate </a:t>
            </a:r>
            <a:r>
              <a:rPr lang="en-US" dirty="0">
                <a:solidFill>
                  <a:srgbClr val="3D8AFF"/>
                </a:solidFill>
                <a:latin typeface="Cambria" panose="02040503050406030204" pitchFamily="18" charset="0"/>
              </a:rPr>
              <a:t>four rows </a:t>
            </a:r>
            <a:r>
              <a:rPr lang="en-US" dirty="0">
                <a:latin typeface="Cambria" panose="02040503050406030204" pitchFamily="18" charset="0"/>
              </a:rPr>
              <a:t>with </a:t>
            </a:r>
            <a:r>
              <a:rPr lang="en-US" dirty="0">
                <a:solidFill>
                  <a:srgbClr val="3D8AFF"/>
                </a:solidFill>
                <a:latin typeface="Cambria" panose="02040503050406030204" pitchFamily="18" charset="0"/>
              </a:rPr>
              <a:t>two ACT commands</a:t>
            </a:r>
            <a:endParaRPr lang="en-TR" dirty="0">
              <a:solidFill>
                <a:srgbClr val="3D8AFF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TR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Dikdörtgen: Köşeleri Yuvarlatılmış 4">
            <a:extLst>
              <a:ext uri="{FF2B5EF4-FFF2-40B4-BE49-F238E27FC236}">
                <a16:creationId xmlns:a16="http://schemas.microsoft.com/office/drawing/2014/main" id="{091E75F5-0FBB-DA41-8E86-4D8236FC5A10}"/>
              </a:ext>
            </a:extLst>
          </p:cNvPr>
          <p:cNvSpPr/>
          <p:nvPr/>
        </p:nvSpPr>
        <p:spPr>
          <a:xfrm>
            <a:off x="1123269" y="3851787"/>
            <a:ext cx="1541582" cy="873362"/>
          </a:xfrm>
          <a:prstGeom prst="round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ACT</a:t>
            </a:r>
          </a:p>
        </p:txBody>
      </p:sp>
      <p:sp>
        <p:nvSpPr>
          <p:cNvPr id="22" name="Dikdörtgen: Köşeleri Yuvarlatılmış 6">
            <a:extLst>
              <a:ext uri="{FF2B5EF4-FFF2-40B4-BE49-F238E27FC236}">
                <a16:creationId xmlns:a16="http://schemas.microsoft.com/office/drawing/2014/main" id="{5ABE421A-1D18-154B-9E72-D478971400EB}"/>
              </a:ext>
            </a:extLst>
          </p:cNvPr>
          <p:cNvSpPr/>
          <p:nvPr/>
        </p:nvSpPr>
        <p:spPr>
          <a:xfrm>
            <a:off x="3979366" y="3851787"/>
            <a:ext cx="1371665" cy="873362"/>
          </a:xfrm>
          <a:prstGeom prst="round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PRE</a:t>
            </a:r>
          </a:p>
        </p:txBody>
      </p:sp>
      <p:sp>
        <p:nvSpPr>
          <p:cNvPr id="23" name="Dikdörtgen: Köşeleri Yuvarlatılmış 10">
            <a:extLst>
              <a:ext uri="{FF2B5EF4-FFF2-40B4-BE49-F238E27FC236}">
                <a16:creationId xmlns:a16="http://schemas.microsoft.com/office/drawing/2014/main" id="{FFA39E05-5DCA-D447-8896-15ABFB25E253}"/>
              </a:ext>
            </a:extLst>
          </p:cNvPr>
          <p:cNvSpPr/>
          <p:nvPr/>
        </p:nvSpPr>
        <p:spPr>
          <a:xfrm>
            <a:off x="6579089" y="3851038"/>
            <a:ext cx="1501975" cy="873362"/>
          </a:xfrm>
          <a:prstGeom prst="round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ACT</a:t>
            </a:r>
          </a:p>
        </p:txBody>
      </p:sp>
      <p:cxnSp>
        <p:nvCxnSpPr>
          <p:cNvPr id="24" name="Düz Ok Bağlayıcısı 12">
            <a:extLst>
              <a:ext uri="{FF2B5EF4-FFF2-40B4-BE49-F238E27FC236}">
                <a16:creationId xmlns:a16="http://schemas.microsoft.com/office/drawing/2014/main" id="{2C601FFB-4A83-7D4D-8A3B-78DCB3916125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2664851" y="4288468"/>
            <a:ext cx="13145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etin kutusu 15">
            <a:extLst>
              <a:ext uri="{FF2B5EF4-FFF2-40B4-BE49-F238E27FC236}">
                <a16:creationId xmlns:a16="http://schemas.microsoft.com/office/drawing/2014/main" id="{5F518934-B91D-AF44-A3F3-D6E60FEE65EC}"/>
              </a:ext>
            </a:extLst>
          </p:cNvPr>
          <p:cNvSpPr txBox="1"/>
          <p:nvPr/>
        </p:nvSpPr>
        <p:spPr>
          <a:xfrm>
            <a:off x="2840310" y="3793162"/>
            <a:ext cx="137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&lt;3ns</a:t>
            </a:r>
          </a:p>
        </p:txBody>
      </p:sp>
      <p:sp>
        <p:nvSpPr>
          <p:cNvPr id="27" name="Metin kutusu 17">
            <a:extLst>
              <a:ext uri="{FF2B5EF4-FFF2-40B4-BE49-F238E27FC236}">
                <a16:creationId xmlns:a16="http://schemas.microsoft.com/office/drawing/2014/main" id="{584B8AF1-1B77-9C40-A762-32B89F72AC1A}"/>
              </a:ext>
            </a:extLst>
          </p:cNvPr>
          <p:cNvSpPr txBox="1"/>
          <p:nvPr/>
        </p:nvSpPr>
        <p:spPr>
          <a:xfrm>
            <a:off x="5460687" y="3793162"/>
            <a:ext cx="137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&lt;3ns</a:t>
            </a:r>
          </a:p>
        </p:txBody>
      </p:sp>
      <p:sp>
        <p:nvSpPr>
          <p:cNvPr id="28" name="Metin kutusu 19">
            <a:extLst>
              <a:ext uri="{FF2B5EF4-FFF2-40B4-BE49-F238E27FC236}">
                <a16:creationId xmlns:a16="http://schemas.microsoft.com/office/drawing/2014/main" id="{5B06CAD8-8D1C-1248-9A42-2D9017AA282F}"/>
              </a:ext>
            </a:extLst>
          </p:cNvPr>
          <p:cNvSpPr txBox="1"/>
          <p:nvPr/>
        </p:nvSpPr>
        <p:spPr>
          <a:xfrm>
            <a:off x="2869692" y="4228475"/>
            <a:ext cx="101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35ns</a:t>
            </a:r>
          </a:p>
        </p:txBody>
      </p:sp>
      <p:sp>
        <p:nvSpPr>
          <p:cNvPr id="29" name="Metin kutusu 21">
            <a:extLst>
              <a:ext uri="{FF2B5EF4-FFF2-40B4-BE49-F238E27FC236}">
                <a16:creationId xmlns:a16="http://schemas.microsoft.com/office/drawing/2014/main" id="{BEF7B7D0-E7A8-5542-8787-49F6C0AE95E5}"/>
              </a:ext>
            </a:extLst>
          </p:cNvPr>
          <p:cNvSpPr txBox="1"/>
          <p:nvPr/>
        </p:nvSpPr>
        <p:spPr>
          <a:xfrm>
            <a:off x="5495744" y="4258781"/>
            <a:ext cx="101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14ns</a:t>
            </a:r>
          </a:p>
        </p:txBody>
      </p:sp>
      <p:cxnSp>
        <p:nvCxnSpPr>
          <p:cNvPr id="44" name="Düz Ok Bağlayıcısı 12">
            <a:extLst>
              <a:ext uri="{FF2B5EF4-FFF2-40B4-BE49-F238E27FC236}">
                <a16:creationId xmlns:a16="http://schemas.microsoft.com/office/drawing/2014/main" id="{289DA47D-AE89-3448-987F-F95A9CEB64E9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5351031" y="4287719"/>
            <a:ext cx="1228058" cy="7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7E4107-050C-4C1E-A0E0-67A03A1D23C4}"/>
              </a:ext>
            </a:extLst>
          </p:cNvPr>
          <p:cNvCxnSpPr>
            <a:cxnSpLocks/>
          </p:cNvCxnSpPr>
          <p:nvPr/>
        </p:nvCxnSpPr>
        <p:spPr>
          <a:xfrm flipV="1">
            <a:off x="3390472" y="3515853"/>
            <a:ext cx="821503" cy="41096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5">
            <a:extLst>
              <a:ext uri="{FF2B5EF4-FFF2-40B4-BE49-F238E27FC236}">
                <a16:creationId xmlns:a16="http://schemas.microsoft.com/office/drawing/2014/main" id="{3A099487-7D04-48A1-8A59-A98E0207A879}"/>
              </a:ext>
            </a:extLst>
          </p:cNvPr>
          <p:cNvSpPr txBox="1"/>
          <p:nvPr/>
        </p:nvSpPr>
        <p:spPr>
          <a:xfrm>
            <a:off x="3508860" y="3060528"/>
            <a:ext cx="1808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Violated</a:t>
            </a:r>
          </a:p>
        </p:txBody>
      </p:sp>
      <p:sp>
        <p:nvSpPr>
          <p:cNvPr id="18" name="Metin kutusu 15">
            <a:extLst>
              <a:ext uri="{FF2B5EF4-FFF2-40B4-BE49-F238E27FC236}">
                <a16:creationId xmlns:a16="http://schemas.microsoft.com/office/drawing/2014/main" id="{9DA7FB4B-C807-4448-9CA2-20ABAA3BB900}"/>
              </a:ext>
            </a:extLst>
          </p:cNvPr>
          <p:cNvSpPr txBox="1"/>
          <p:nvPr/>
        </p:nvSpPr>
        <p:spPr>
          <a:xfrm>
            <a:off x="3516992" y="4851734"/>
            <a:ext cx="18081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Default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0D0039-7D2F-4DBA-A287-2BA4AA5B2889}"/>
              </a:ext>
            </a:extLst>
          </p:cNvPr>
          <p:cNvCxnSpPr>
            <a:cxnSpLocks/>
          </p:cNvCxnSpPr>
          <p:nvPr/>
        </p:nvCxnSpPr>
        <p:spPr>
          <a:xfrm>
            <a:off x="3463323" y="4669519"/>
            <a:ext cx="337900" cy="2744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6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/>
      <p:bldP spid="27" grpId="0"/>
      <p:bldP spid="28" grpId="0"/>
      <p:bldP spid="29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7FA9-9F25-5D49-889B-0E352FF91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800" dirty="0"/>
              <a:t>Quadruple Activation (QUAC)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1FAF0-8840-6144-A5FA-06AF84182354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sz="3600" b="1" u="sng" dirty="0">
                <a:solidFill>
                  <a:srgbClr val="3D8AFF"/>
                </a:solidFill>
                <a:latin typeface="Cambria" panose="02040503050406030204" pitchFamily="18" charset="0"/>
              </a:rPr>
              <a:t>Characteristic</a:t>
            </a:r>
            <a:r>
              <a:rPr lang="en-US" sz="3600" b="1" u="sng" dirty="0">
                <a:solidFill>
                  <a:srgbClr val="3D8AFF"/>
                </a:solidFill>
                <a:latin typeface="Cambria" panose="02040503050406030204" pitchFamily="18" charset="0"/>
              </a:rPr>
              <a:t> 1</a:t>
            </a:r>
          </a:p>
          <a:p>
            <a:pPr marL="0" indent="0">
              <a:buNone/>
            </a:pPr>
            <a:r>
              <a:rPr lang="en-TR" sz="3600" dirty="0">
                <a:latin typeface="Cambria" panose="02040503050406030204" pitchFamily="18" charset="0"/>
              </a:rPr>
              <a:t>Activates a set of four DRAM rows whose addresses </a:t>
            </a:r>
            <a:r>
              <a:rPr lang="en-TR" sz="3600" dirty="0">
                <a:solidFill>
                  <a:srgbClr val="3D8AFF"/>
                </a:solidFill>
                <a:latin typeface="Cambria" panose="02040503050406030204" pitchFamily="18" charset="0"/>
              </a:rPr>
              <a:t>differ</a:t>
            </a:r>
            <a:r>
              <a:rPr lang="en-TR" sz="3600" dirty="0">
                <a:latin typeface="Cambria" panose="02040503050406030204" pitchFamily="18" charset="0"/>
              </a:rPr>
              <a:t> </a:t>
            </a:r>
            <a:r>
              <a:rPr lang="en-TR" sz="3600" b="1" dirty="0">
                <a:solidFill>
                  <a:srgbClr val="3D8AFF"/>
                </a:solidFill>
                <a:latin typeface="Cambria" panose="02040503050406030204" pitchFamily="18" charset="0"/>
              </a:rPr>
              <a:t>only</a:t>
            </a:r>
            <a:r>
              <a:rPr lang="en-TR" sz="3600" dirty="0">
                <a:latin typeface="Cambria" panose="02040503050406030204" pitchFamily="18" charset="0"/>
              </a:rPr>
              <a:t> in their </a:t>
            </a:r>
            <a:r>
              <a:rPr lang="en-TR" sz="3600" dirty="0">
                <a:solidFill>
                  <a:srgbClr val="3D8AFF"/>
                </a:solidFill>
                <a:latin typeface="Cambria" panose="02040503050406030204" pitchFamily="18" charset="0"/>
              </a:rPr>
              <a:t>two LSBs</a:t>
            </a:r>
          </a:p>
          <a:p>
            <a:pPr marL="0" indent="0">
              <a:buNone/>
            </a:pPr>
            <a:endParaRPr lang="en-TR" sz="3600" b="1" i="1" dirty="0">
              <a:latin typeface="Cambria" panose="020405030504060302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A9C804F-A46B-47CA-84B3-96C88AF22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7350" y="2944907"/>
            <a:ext cx="5772150" cy="3562350"/>
          </a:xfrm>
          <a:prstGeom prst="rect">
            <a:avLst/>
          </a:prstGeom>
        </p:spPr>
      </p:pic>
      <p:sp>
        <p:nvSpPr>
          <p:cNvPr id="6" name="Right Bracket 5">
            <a:extLst>
              <a:ext uri="{FF2B5EF4-FFF2-40B4-BE49-F238E27FC236}">
                <a16:creationId xmlns:a16="http://schemas.microsoft.com/office/drawing/2014/main" id="{57FB5069-F8B6-409C-A839-CE4D036A466A}"/>
              </a:ext>
            </a:extLst>
          </p:cNvPr>
          <p:cNvSpPr/>
          <p:nvPr/>
        </p:nvSpPr>
        <p:spPr>
          <a:xfrm>
            <a:off x="6883685" y="3030876"/>
            <a:ext cx="102742" cy="1654140"/>
          </a:xfrm>
          <a:prstGeom prst="rightBracket">
            <a:avLst/>
          </a:prstGeom>
          <a:ln w="38100">
            <a:solidFill>
              <a:srgbClr val="3D8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BF687F8A-844B-46CB-A7BB-1B67D3D5AFDA}"/>
              </a:ext>
            </a:extLst>
          </p:cNvPr>
          <p:cNvSpPr/>
          <p:nvPr/>
        </p:nvSpPr>
        <p:spPr>
          <a:xfrm>
            <a:off x="6890534" y="4777346"/>
            <a:ext cx="102742" cy="1654140"/>
          </a:xfrm>
          <a:prstGeom prst="rightBracket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FD3D1B7C-DDA5-4F7E-8754-83B62B4F8B6C}"/>
              </a:ext>
            </a:extLst>
          </p:cNvPr>
          <p:cNvSpPr/>
          <p:nvPr/>
        </p:nvSpPr>
        <p:spPr>
          <a:xfrm rot="10800000">
            <a:off x="2609850" y="3899012"/>
            <a:ext cx="102742" cy="1654140"/>
          </a:xfrm>
          <a:prstGeom prst="righ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53A6C368-D807-46C8-AF8A-87AC82E26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38495" y="4872112"/>
            <a:ext cx="1362080" cy="1362080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E3AF1A7D-870A-4428-9AAF-5F760E0E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0795" y="4070489"/>
            <a:ext cx="1229054" cy="1229054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DB2C0868-0063-46D4-984F-3CFF5CEDBE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38495" y="3176906"/>
            <a:ext cx="1362080" cy="13620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D4EB73-EAFC-0C47-983B-31BD96E19D3B}"/>
              </a:ext>
            </a:extLst>
          </p:cNvPr>
          <p:cNvSpPr/>
          <p:nvPr/>
        </p:nvSpPr>
        <p:spPr>
          <a:xfrm>
            <a:off x="2712592" y="2944907"/>
            <a:ext cx="4026908" cy="3562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9BB2486-A063-534A-8ED5-2F209C2103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90372" y="2944907"/>
            <a:ext cx="40005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7FA9-9F25-5D49-889B-0E352FF91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800" dirty="0"/>
              <a:t>Quadruple Activation (QUAC)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1FAF0-8840-6144-A5FA-06AF84182354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sz="3600" b="1" u="sng" dirty="0">
                <a:solidFill>
                  <a:srgbClr val="3D8AFF"/>
                </a:solidFill>
                <a:latin typeface="Cambria" panose="02040503050406030204" pitchFamily="18" charset="0"/>
              </a:rPr>
              <a:t>Characteristic</a:t>
            </a:r>
            <a:r>
              <a:rPr lang="en-US" sz="3600" b="1" u="sng" dirty="0">
                <a:solidFill>
                  <a:srgbClr val="3D8AFF"/>
                </a:solidFill>
                <a:latin typeface="Cambria" panose="02040503050406030204" pitchFamily="18" charset="0"/>
              </a:rPr>
              <a:t> 2</a:t>
            </a:r>
            <a:endParaRPr lang="en-TR" sz="3600" b="1" i="1" u="sng" dirty="0">
              <a:solidFill>
                <a:srgbClr val="3D8AFF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TR" sz="3600" dirty="0">
                <a:latin typeface="Cambria" panose="02040503050406030204" pitchFamily="18" charset="0"/>
              </a:rPr>
              <a:t>First and second ACT’s addresses must have their </a:t>
            </a:r>
            <a:r>
              <a:rPr lang="en-TR" sz="3600" dirty="0">
                <a:solidFill>
                  <a:srgbClr val="3D8AFF"/>
                </a:solidFill>
                <a:latin typeface="Cambria" panose="02040503050406030204" pitchFamily="18" charset="0"/>
              </a:rPr>
              <a:t>two LSBs inverted</a:t>
            </a:r>
          </a:p>
          <a:p>
            <a:pPr marL="0" indent="0">
              <a:buNone/>
            </a:pPr>
            <a:endParaRPr lang="en-TR" sz="3600" b="1" i="1" dirty="0">
              <a:latin typeface="Cambria" panose="02040503050406030204" pitchFamily="18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D284F6F-EF5B-4291-9790-6BCED18A9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8620" y="2820448"/>
            <a:ext cx="6343860" cy="2354167"/>
          </a:xfrm>
          <a:prstGeom prst="rect">
            <a:avLst/>
          </a:prstGeom>
        </p:spPr>
      </p:pic>
      <p:sp>
        <p:nvSpPr>
          <p:cNvPr id="40" name="Dikdörtgen: Köşeleri Yuvarlatılmış 4">
            <a:extLst>
              <a:ext uri="{FF2B5EF4-FFF2-40B4-BE49-F238E27FC236}">
                <a16:creationId xmlns:a16="http://schemas.microsoft.com/office/drawing/2014/main" id="{BDFAC473-21B4-4050-A6B2-BD8FBF88518D}"/>
              </a:ext>
            </a:extLst>
          </p:cNvPr>
          <p:cNvSpPr/>
          <p:nvPr/>
        </p:nvSpPr>
        <p:spPr>
          <a:xfrm>
            <a:off x="614684" y="5328109"/>
            <a:ext cx="1201943" cy="987376"/>
          </a:xfrm>
          <a:prstGeom prst="round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ACT</a:t>
            </a:r>
            <a:br>
              <a:rPr lang="en-US" sz="3600" b="1" dirty="0">
                <a:latin typeface="Cambria" panose="02040503050406030204" pitchFamily="18" charset="0"/>
              </a:rPr>
            </a:br>
            <a:r>
              <a:rPr lang="en-US" sz="3600" b="1" dirty="0">
                <a:latin typeface="Cambria" panose="02040503050406030204" pitchFamily="18" charset="0"/>
              </a:rPr>
              <a:t>0</a:t>
            </a:r>
            <a:r>
              <a:rPr lang="en-US" sz="3600" b="1" dirty="0">
                <a:solidFill>
                  <a:srgbClr val="DE93FF"/>
                </a:solidFill>
                <a:latin typeface="Cambria" panose="02040503050406030204" pitchFamily="18" charset="0"/>
              </a:rPr>
              <a:t>00</a:t>
            </a:r>
          </a:p>
        </p:txBody>
      </p:sp>
      <p:sp>
        <p:nvSpPr>
          <p:cNvPr id="41" name="Dikdörtgen: Köşeleri Yuvarlatılmış 6">
            <a:extLst>
              <a:ext uri="{FF2B5EF4-FFF2-40B4-BE49-F238E27FC236}">
                <a16:creationId xmlns:a16="http://schemas.microsoft.com/office/drawing/2014/main" id="{33C4DB9F-4407-411F-8ED7-C4332163343D}"/>
              </a:ext>
            </a:extLst>
          </p:cNvPr>
          <p:cNvSpPr/>
          <p:nvPr/>
        </p:nvSpPr>
        <p:spPr>
          <a:xfrm>
            <a:off x="1922259" y="5328109"/>
            <a:ext cx="1201942" cy="987376"/>
          </a:xfrm>
          <a:prstGeom prst="round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PRE</a:t>
            </a:r>
          </a:p>
        </p:txBody>
      </p:sp>
      <p:sp>
        <p:nvSpPr>
          <p:cNvPr id="42" name="Dikdörtgen: Köşeleri Yuvarlatılmış 10">
            <a:extLst>
              <a:ext uri="{FF2B5EF4-FFF2-40B4-BE49-F238E27FC236}">
                <a16:creationId xmlns:a16="http://schemas.microsoft.com/office/drawing/2014/main" id="{D8102992-8F47-4CFE-9A0B-F4E060107D08}"/>
              </a:ext>
            </a:extLst>
          </p:cNvPr>
          <p:cNvSpPr/>
          <p:nvPr/>
        </p:nvSpPr>
        <p:spPr>
          <a:xfrm>
            <a:off x="3229833" y="5328109"/>
            <a:ext cx="1166491" cy="987376"/>
          </a:xfrm>
          <a:prstGeom prst="round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ACT</a:t>
            </a:r>
            <a:br>
              <a:rPr lang="en-US" sz="3600" b="1" dirty="0">
                <a:latin typeface="Cambria" panose="02040503050406030204" pitchFamily="18" charset="0"/>
              </a:rPr>
            </a:br>
            <a:r>
              <a:rPr lang="en-US" sz="3600" b="1" dirty="0">
                <a:latin typeface="Cambria" panose="02040503050406030204" pitchFamily="18" charset="0"/>
              </a:rPr>
              <a:t>0</a:t>
            </a:r>
            <a:r>
              <a:rPr lang="en-US" sz="3600" b="1" dirty="0">
                <a:solidFill>
                  <a:srgbClr val="DE93FF"/>
                </a:solidFill>
                <a:latin typeface="Cambria" panose="02040503050406030204" pitchFamily="18" charset="0"/>
              </a:rPr>
              <a:t>11</a:t>
            </a:r>
          </a:p>
        </p:txBody>
      </p:sp>
      <p:sp>
        <p:nvSpPr>
          <p:cNvPr id="43" name="Dikdörtgen: Köşeleri Yuvarlatılmış 4">
            <a:extLst>
              <a:ext uri="{FF2B5EF4-FFF2-40B4-BE49-F238E27FC236}">
                <a16:creationId xmlns:a16="http://schemas.microsoft.com/office/drawing/2014/main" id="{FA04B61E-5250-4BD2-B9B8-C8E38DC43E26}"/>
              </a:ext>
            </a:extLst>
          </p:cNvPr>
          <p:cNvSpPr/>
          <p:nvPr/>
        </p:nvSpPr>
        <p:spPr>
          <a:xfrm>
            <a:off x="4839148" y="5328109"/>
            <a:ext cx="1201943" cy="987376"/>
          </a:xfrm>
          <a:prstGeom prst="round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ACT</a:t>
            </a:r>
            <a:br>
              <a:rPr lang="en-US" sz="3600" b="1" dirty="0">
                <a:latin typeface="Cambria" panose="02040503050406030204" pitchFamily="18" charset="0"/>
              </a:rPr>
            </a:br>
            <a:r>
              <a:rPr lang="en-US" sz="3600" b="1" dirty="0">
                <a:latin typeface="Cambria" panose="02040503050406030204" pitchFamily="18" charset="0"/>
              </a:rPr>
              <a:t>0</a:t>
            </a:r>
            <a:r>
              <a:rPr lang="en-US" sz="3600" b="1" dirty="0">
                <a:solidFill>
                  <a:srgbClr val="C3A400"/>
                </a:solidFill>
                <a:latin typeface="Cambria" panose="02040503050406030204" pitchFamily="18" charset="0"/>
              </a:rPr>
              <a:t>10</a:t>
            </a:r>
          </a:p>
        </p:txBody>
      </p:sp>
      <p:sp>
        <p:nvSpPr>
          <p:cNvPr id="45" name="Dikdörtgen: Köşeleri Yuvarlatılmış 6">
            <a:extLst>
              <a:ext uri="{FF2B5EF4-FFF2-40B4-BE49-F238E27FC236}">
                <a16:creationId xmlns:a16="http://schemas.microsoft.com/office/drawing/2014/main" id="{57938A0D-8FF1-4B8F-A659-4AA11418BA6A}"/>
              </a:ext>
            </a:extLst>
          </p:cNvPr>
          <p:cNvSpPr/>
          <p:nvPr/>
        </p:nvSpPr>
        <p:spPr>
          <a:xfrm>
            <a:off x="6146723" y="5328109"/>
            <a:ext cx="1201942" cy="987376"/>
          </a:xfrm>
          <a:prstGeom prst="round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PRE</a:t>
            </a:r>
          </a:p>
        </p:txBody>
      </p:sp>
      <p:sp>
        <p:nvSpPr>
          <p:cNvPr id="47" name="Dikdörtgen: Köşeleri Yuvarlatılmış 10">
            <a:extLst>
              <a:ext uri="{FF2B5EF4-FFF2-40B4-BE49-F238E27FC236}">
                <a16:creationId xmlns:a16="http://schemas.microsoft.com/office/drawing/2014/main" id="{6854614B-95B9-41B0-ADF2-2F13F14B6005}"/>
              </a:ext>
            </a:extLst>
          </p:cNvPr>
          <p:cNvSpPr/>
          <p:nvPr/>
        </p:nvSpPr>
        <p:spPr>
          <a:xfrm>
            <a:off x="7454297" y="5328109"/>
            <a:ext cx="1166491" cy="987376"/>
          </a:xfrm>
          <a:prstGeom prst="round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ACT</a:t>
            </a:r>
            <a:br>
              <a:rPr lang="en-US" sz="3600" b="1" dirty="0">
                <a:latin typeface="Cambria" panose="020405030504060302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0</a:t>
            </a:r>
            <a:r>
              <a:rPr lang="en-US" sz="3600" b="1" dirty="0">
                <a:solidFill>
                  <a:srgbClr val="C3A400"/>
                </a:solidFill>
                <a:latin typeface="Cambria" panose="02040503050406030204" pitchFamily="18" charset="0"/>
              </a:rPr>
              <a:t>01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6A402D4-BE38-4363-8EC1-567E153742CD}"/>
              </a:ext>
            </a:extLst>
          </p:cNvPr>
          <p:cNvSpPr/>
          <p:nvPr/>
        </p:nvSpPr>
        <p:spPr>
          <a:xfrm>
            <a:off x="937525" y="4702722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DD7625F-D86E-4144-AE7D-F544AAFC3BB3}"/>
              </a:ext>
            </a:extLst>
          </p:cNvPr>
          <p:cNvSpPr/>
          <p:nvPr/>
        </p:nvSpPr>
        <p:spPr>
          <a:xfrm>
            <a:off x="937525" y="2997747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7913A78-B0AE-4A1E-BB65-3FF21428C11B}"/>
              </a:ext>
            </a:extLst>
          </p:cNvPr>
          <p:cNvSpPr/>
          <p:nvPr/>
        </p:nvSpPr>
        <p:spPr>
          <a:xfrm>
            <a:off x="937525" y="3556283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9B46F2F-202E-40F3-8723-55DEBD7C7EB1}"/>
              </a:ext>
            </a:extLst>
          </p:cNvPr>
          <p:cNvSpPr/>
          <p:nvPr/>
        </p:nvSpPr>
        <p:spPr>
          <a:xfrm>
            <a:off x="937525" y="4127245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4508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5" grpId="0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88AF-AE29-4311-B033-A7731C19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QUAC on Real DRAM Chips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2D481-15C3-9A4E-8BDC-77B3CF058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2499"/>
            <a:ext cx="9144000" cy="1514013"/>
          </a:xfrm>
          <a:prstGeom prst="rect">
            <a:avLst/>
          </a:prstGeom>
          <a:solidFill>
            <a:srgbClr val="3D8AFF"/>
          </a:solidFill>
          <a:ln w="76200">
            <a:solidFill>
              <a:srgbClr val="002060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</a:rPr>
              <a:t>Valid QUAC behavior on </a:t>
            </a:r>
            <a:b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4800" b="1" dirty="0">
                <a:solidFill>
                  <a:schemeClr val="accent4"/>
                </a:solidFill>
                <a:latin typeface="Cambria" panose="02040503050406030204" pitchFamily="18" charset="0"/>
              </a:rPr>
              <a:t>136 DDR4 chips</a:t>
            </a:r>
            <a:endParaRPr lang="en-TR" sz="4800" b="1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85B8B-C38A-44BE-9338-F18BBCB04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" y="1221468"/>
            <a:ext cx="9034352" cy="3453367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38243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995D-7123-5E40-A75E-C79BFAF2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Why Does QUAC Work?</a:t>
            </a:r>
            <a:endParaRPr lang="en-TR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2D481-15C3-9A4E-8BDC-77B3CF058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400537"/>
            <a:ext cx="8987622" cy="500954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rgbClr val="3D8AFF"/>
                </a:solidFill>
                <a:latin typeface="Cambria" panose="02040503050406030204" pitchFamily="18" charset="0"/>
              </a:rPr>
              <a:t>Hypothetical circuit to explain QUAC</a:t>
            </a:r>
          </a:p>
          <a:p>
            <a:pPr marL="0" indent="0">
              <a:buNone/>
            </a:pPr>
            <a:endParaRPr lang="en-TR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TR" sz="3600" b="1" dirty="0">
                <a:solidFill>
                  <a:srgbClr val="92D050"/>
                </a:solidFill>
                <a:latin typeface="Cambria" panose="02040503050406030204" pitchFamily="18" charset="0"/>
              </a:rPr>
              <a:t>Hierarchical Wordlines</a:t>
            </a:r>
            <a:endParaRPr lang="en-US" sz="3600" b="1" dirty="0">
              <a:solidFill>
                <a:srgbClr val="92D05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TR" sz="1200" b="1" dirty="0">
              <a:solidFill>
                <a:srgbClr val="92D050"/>
              </a:solidFill>
              <a:latin typeface="Cambria" panose="02040503050406030204" pitchFamily="18" charset="0"/>
            </a:endParaRPr>
          </a:p>
          <a:p>
            <a:r>
              <a:rPr lang="en-TR" sz="3600" dirty="0">
                <a:solidFill>
                  <a:srgbClr val="3D8AFF"/>
                </a:solidFill>
                <a:latin typeface="Cambria" panose="02040503050406030204" pitchFamily="18" charset="0"/>
              </a:rPr>
              <a:t>High </a:t>
            </a:r>
            <a:r>
              <a:rPr lang="en-TR" sz="3600" i="1" dirty="0">
                <a:solidFill>
                  <a:srgbClr val="3D8AFF"/>
                </a:solidFill>
                <a:latin typeface="Cambria" panose="02040503050406030204" pitchFamily="18" charset="0"/>
              </a:rPr>
              <a:t>density</a:t>
            </a:r>
            <a:r>
              <a:rPr lang="en-TR" sz="3600" dirty="0">
                <a:solidFill>
                  <a:srgbClr val="3D8AFF"/>
                </a:solidFill>
                <a:latin typeface="Cambria" panose="02040503050406030204" pitchFamily="18" charset="0"/>
              </a:rPr>
              <a:t> and </a:t>
            </a:r>
            <a:r>
              <a:rPr lang="en-TR" sz="3600" i="1" dirty="0">
                <a:solidFill>
                  <a:srgbClr val="3D8AFF"/>
                </a:solidFill>
                <a:latin typeface="Cambria" panose="02040503050406030204" pitchFamily="18" charset="0"/>
              </a:rPr>
              <a:t>performance</a:t>
            </a:r>
            <a:r>
              <a:rPr lang="en-TR" sz="3600" dirty="0">
                <a:solidFill>
                  <a:srgbClr val="3D8AFF"/>
                </a:solidFill>
                <a:latin typeface="Cambria" panose="02040503050406030204" pitchFamily="18" charset="0"/>
              </a:rPr>
              <a:t> requirements </a:t>
            </a:r>
            <a:endParaRPr lang="en-US" sz="3600" dirty="0">
              <a:solidFill>
                <a:srgbClr val="3D8AFF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00" dirty="0">
              <a:solidFill>
                <a:srgbClr val="3D8AFF"/>
              </a:solidFill>
              <a:latin typeface="Cambria" panose="020405030504060302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</a:rPr>
              <a:t>H</a:t>
            </a:r>
            <a:r>
              <a:rPr lang="en-TR" sz="3600" dirty="0">
                <a:latin typeface="Cambria" panose="02040503050406030204" pitchFamily="18" charset="0"/>
              </a:rPr>
              <a:t>ierarchical organization of DRAM wordlines</a:t>
            </a:r>
            <a:r>
              <a:rPr lang="en-TR" sz="3600" b="1" dirty="0">
                <a:latin typeface="Cambria" panose="02040503050406030204" pitchFamily="18" charset="0"/>
              </a:rPr>
              <a:t> </a:t>
            </a:r>
            <a:r>
              <a:rPr lang="en-US" sz="3600" dirty="0">
                <a:solidFill>
                  <a:srgbClr val="3D8AFF"/>
                </a:solidFill>
                <a:latin typeface="Cambria" panose="02040503050406030204" pitchFamily="18" charset="0"/>
              </a:rPr>
              <a:t>enable </a:t>
            </a:r>
            <a:r>
              <a:rPr lang="en-TR" sz="3600" i="1" dirty="0">
                <a:solidFill>
                  <a:srgbClr val="3D8AFF"/>
                </a:solidFill>
                <a:latin typeface="Cambria" panose="02040503050406030204" pitchFamily="18" charset="0"/>
              </a:rPr>
              <a:t>high-density </a:t>
            </a:r>
            <a:r>
              <a:rPr lang="en-TR" sz="3600" dirty="0">
                <a:latin typeface="Cambria" panose="02040503050406030204" pitchFamily="18" charset="0"/>
              </a:rPr>
              <a:t>and </a:t>
            </a:r>
            <a:r>
              <a:rPr lang="en-TR" sz="3600" i="1" dirty="0">
                <a:solidFill>
                  <a:srgbClr val="3D8AFF"/>
                </a:solidFill>
                <a:latin typeface="Cambria" panose="02040503050406030204" pitchFamily="18" charset="0"/>
              </a:rPr>
              <a:t>low-latency</a:t>
            </a:r>
            <a:r>
              <a:rPr lang="en-TR" sz="3600" dirty="0">
                <a:latin typeface="Cambria" panose="02040503050406030204" pitchFamily="18" charset="0"/>
              </a:rPr>
              <a:t> DRAM </a:t>
            </a:r>
            <a:r>
              <a:rPr lang="en-US" sz="3600" dirty="0">
                <a:latin typeface="Cambria" panose="02040503050406030204" pitchFamily="18" charset="0"/>
              </a:rPr>
              <a:t>operation</a:t>
            </a:r>
            <a:endParaRPr lang="en-TR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9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800" dirty="0"/>
              <a:t>Hierarchical Wordlines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EA4B-F65A-1E4B-9A9B-3264BA04040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sz="3100" dirty="0">
                <a:latin typeface="Cambria" panose="02040503050406030204" pitchFamily="18" charset="0"/>
              </a:rPr>
              <a:t>A </a:t>
            </a:r>
            <a:r>
              <a:rPr lang="en-TR" sz="3100" dirty="0">
                <a:solidFill>
                  <a:srgbClr val="3D8AFF"/>
                </a:solidFill>
                <a:latin typeface="Cambria" panose="02040503050406030204" pitchFamily="18" charset="0"/>
              </a:rPr>
              <a:t>master</a:t>
            </a:r>
            <a:r>
              <a:rPr lang="en-TR" sz="3100" b="1" dirty="0">
                <a:latin typeface="Cambria" panose="02040503050406030204" pitchFamily="18" charset="0"/>
              </a:rPr>
              <a:t> </a:t>
            </a:r>
            <a:r>
              <a:rPr lang="en-TR" sz="3100" dirty="0">
                <a:latin typeface="Cambria" panose="02040503050406030204" pitchFamily="18" charset="0"/>
              </a:rPr>
              <a:t>wordline drives multiple </a:t>
            </a:r>
            <a:r>
              <a:rPr lang="en-TR" sz="3100" dirty="0">
                <a:solidFill>
                  <a:srgbClr val="3D8AFF"/>
                </a:solidFill>
                <a:latin typeface="Cambria" panose="02040503050406030204" pitchFamily="18" charset="0"/>
              </a:rPr>
              <a:t>local</a:t>
            </a:r>
            <a:r>
              <a:rPr lang="en-TR" sz="3100" b="1" dirty="0">
                <a:latin typeface="Cambria" panose="02040503050406030204" pitchFamily="18" charset="0"/>
              </a:rPr>
              <a:t> </a:t>
            </a:r>
            <a:r>
              <a:rPr lang="en-TR" sz="3100" dirty="0">
                <a:latin typeface="Cambria" panose="02040503050406030204" pitchFamily="18" charset="0"/>
              </a:rPr>
              <a:t>wordlines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3A6221A-B445-48B6-80C4-F89F37BB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755" y="1678136"/>
            <a:ext cx="6794462" cy="227506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0D29095-1192-4E8F-82F5-8FCCE9AF56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979125" y="1846373"/>
            <a:ext cx="2337638" cy="166864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1CE5EAC-089B-4AF2-B943-98032642F4E1}"/>
              </a:ext>
            </a:extLst>
          </p:cNvPr>
          <p:cNvGrpSpPr/>
          <p:nvPr/>
        </p:nvGrpSpPr>
        <p:grpSpPr>
          <a:xfrm>
            <a:off x="4676970" y="1815157"/>
            <a:ext cx="2603968" cy="1689243"/>
            <a:chOff x="3916232" y="3597509"/>
            <a:chExt cx="2603968" cy="168924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C7CFEF6-5CD1-4A3D-823A-AE96B52D4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056119" y="3597509"/>
              <a:ext cx="2136622" cy="168924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569D96-DD38-475A-AE72-2A994C30AE7A}"/>
                </a:ext>
              </a:extLst>
            </p:cNvPr>
            <p:cNvSpPr txBox="1"/>
            <p:nvPr/>
          </p:nvSpPr>
          <p:spPr>
            <a:xfrm>
              <a:off x="6145059" y="4283727"/>
              <a:ext cx="375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dirty="0"/>
                <a:t>…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6F9184-E6EF-4843-8645-73C9DF8B83CF}"/>
                </a:ext>
              </a:extLst>
            </p:cNvPr>
            <p:cNvSpPr txBox="1"/>
            <p:nvPr/>
          </p:nvSpPr>
          <p:spPr>
            <a:xfrm>
              <a:off x="5293170" y="4327272"/>
              <a:ext cx="375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dirty="0"/>
                <a:t>…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5CB2EC-CCA7-4785-8A83-D979CF775710}"/>
                </a:ext>
              </a:extLst>
            </p:cNvPr>
            <p:cNvSpPr txBox="1"/>
            <p:nvPr/>
          </p:nvSpPr>
          <p:spPr>
            <a:xfrm rot="16200000">
              <a:off x="3913327" y="4208367"/>
              <a:ext cx="375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dirty="0"/>
                <a:t>…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108385-2027-4F8F-A68C-38BD3688DA2B}"/>
              </a:ext>
            </a:extLst>
          </p:cNvPr>
          <p:cNvSpPr/>
          <p:nvPr/>
        </p:nvSpPr>
        <p:spPr>
          <a:xfrm>
            <a:off x="1438382" y="1633051"/>
            <a:ext cx="3378475" cy="2275068"/>
          </a:xfrm>
          <a:prstGeom prst="roundRect">
            <a:avLst/>
          </a:prstGeom>
          <a:solidFill>
            <a:schemeClr val="accent4">
              <a:alpha val="20000"/>
            </a:schemeClr>
          </a:solidFill>
          <a:ln w="38100">
            <a:solidFill>
              <a:srgbClr val="3D8AFF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800" dirty="0"/>
              <a:t>Hierarchical Wordlines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EA4B-F65A-1E4B-9A9B-3264BA04040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sz="3100" dirty="0">
                <a:latin typeface="Cambria" panose="02040503050406030204" pitchFamily="18" charset="0"/>
              </a:rPr>
              <a:t>A </a:t>
            </a:r>
            <a:r>
              <a:rPr lang="en-TR" sz="3100" dirty="0">
                <a:solidFill>
                  <a:srgbClr val="3D8AFF"/>
                </a:solidFill>
                <a:latin typeface="Cambria" panose="02040503050406030204" pitchFamily="18" charset="0"/>
              </a:rPr>
              <a:t>master</a:t>
            </a:r>
            <a:r>
              <a:rPr lang="en-TR" sz="3100" b="1" dirty="0">
                <a:latin typeface="Cambria" panose="02040503050406030204" pitchFamily="18" charset="0"/>
              </a:rPr>
              <a:t> </a:t>
            </a:r>
            <a:r>
              <a:rPr lang="en-TR" sz="3100" dirty="0">
                <a:latin typeface="Cambria" panose="02040503050406030204" pitchFamily="18" charset="0"/>
              </a:rPr>
              <a:t>wordline drives multiple </a:t>
            </a:r>
            <a:r>
              <a:rPr lang="en-TR" sz="3100" dirty="0">
                <a:solidFill>
                  <a:srgbClr val="3D8AFF"/>
                </a:solidFill>
                <a:latin typeface="Cambria" panose="02040503050406030204" pitchFamily="18" charset="0"/>
              </a:rPr>
              <a:t>local</a:t>
            </a:r>
            <a:r>
              <a:rPr lang="en-TR" sz="3100" b="1" dirty="0">
                <a:latin typeface="Cambria" panose="02040503050406030204" pitchFamily="18" charset="0"/>
              </a:rPr>
              <a:t> </a:t>
            </a:r>
            <a:r>
              <a:rPr lang="en-TR" sz="3100" dirty="0">
                <a:latin typeface="Cambria" panose="02040503050406030204" pitchFamily="18" charset="0"/>
              </a:rPr>
              <a:t>wordlines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222637F-94AD-EB4C-A97B-54F846E63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0660" y="1719094"/>
            <a:ext cx="7588681" cy="42421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3A34941-39D5-DA4E-85DE-19CA1469C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71931" y="2156759"/>
            <a:ext cx="6981409" cy="322446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70E877D-2DCC-5949-86D4-67B8F4F03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792395" y="2300701"/>
            <a:ext cx="4300560" cy="308582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88884E1-8925-4E70-A7F1-C5E044575798}"/>
              </a:ext>
            </a:extLst>
          </p:cNvPr>
          <p:cNvSpPr/>
          <p:nvPr/>
        </p:nvSpPr>
        <p:spPr>
          <a:xfrm>
            <a:off x="1547282" y="4557854"/>
            <a:ext cx="634840" cy="634840"/>
          </a:xfrm>
          <a:prstGeom prst="ellipse">
            <a:avLst/>
          </a:prstGeom>
          <a:noFill/>
          <a:ln w="57150">
            <a:solidFill>
              <a:srgbClr val="EC63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135107D-5476-4E02-95D2-032DDEA9D4C2}"/>
              </a:ext>
            </a:extLst>
          </p:cNvPr>
          <p:cNvSpPr/>
          <p:nvPr/>
        </p:nvSpPr>
        <p:spPr>
          <a:xfrm>
            <a:off x="2082133" y="4595853"/>
            <a:ext cx="634840" cy="634840"/>
          </a:xfrm>
          <a:prstGeom prst="ellipse">
            <a:avLst/>
          </a:prstGeom>
          <a:noFill/>
          <a:ln w="57150">
            <a:solidFill>
              <a:srgbClr val="EC63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13D0F87-0D91-4A46-BAA9-F1C966BC03B4}"/>
              </a:ext>
            </a:extLst>
          </p:cNvPr>
          <p:cNvSpPr/>
          <p:nvPr/>
        </p:nvSpPr>
        <p:spPr>
          <a:xfrm>
            <a:off x="7167671" y="4804904"/>
            <a:ext cx="634840" cy="634840"/>
          </a:xfrm>
          <a:prstGeom prst="ellipse">
            <a:avLst/>
          </a:prstGeom>
          <a:noFill/>
          <a:ln w="57150">
            <a:solidFill>
              <a:srgbClr val="EC63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A23AC2-E3BC-44FC-9FE0-CE733620A347}"/>
              </a:ext>
            </a:extLst>
          </p:cNvPr>
          <p:cNvSpPr/>
          <p:nvPr/>
        </p:nvSpPr>
        <p:spPr>
          <a:xfrm>
            <a:off x="7698352" y="4794258"/>
            <a:ext cx="634840" cy="634840"/>
          </a:xfrm>
          <a:prstGeom prst="ellipse">
            <a:avLst/>
          </a:prstGeom>
          <a:noFill/>
          <a:ln w="57150">
            <a:solidFill>
              <a:srgbClr val="EC63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9A1A1-35A8-4748-B3A6-EFAC2D63060D}"/>
              </a:ext>
            </a:extLst>
          </p:cNvPr>
          <p:cNvSpPr txBox="1"/>
          <p:nvPr/>
        </p:nvSpPr>
        <p:spPr>
          <a:xfrm>
            <a:off x="2411248" y="5979303"/>
            <a:ext cx="4900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D8A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Select signals for rows 0-3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AF9C66-52CE-4707-BC94-C46A8476E40A}"/>
              </a:ext>
            </a:extLst>
          </p:cNvPr>
          <p:cNvCxnSpPr/>
          <p:nvPr/>
        </p:nvCxnSpPr>
        <p:spPr>
          <a:xfrm>
            <a:off x="1864702" y="5071657"/>
            <a:ext cx="1262917" cy="889618"/>
          </a:xfrm>
          <a:prstGeom prst="straightConnector1">
            <a:avLst/>
          </a:prstGeom>
          <a:ln w="57150">
            <a:solidFill>
              <a:srgbClr val="3D8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3F391C-F3A6-4E56-BC0A-1830FEF6E993}"/>
              </a:ext>
            </a:extLst>
          </p:cNvPr>
          <p:cNvCxnSpPr>
            <a:cxnSpLocks/>
          </p:cNvCxnSpPr>
          <p:nvPr/>
        </p:nvCxnSpPr>
        <p:spPr>
          <a:xfrm>
            <a:off x="2556235" y="5089844"/>
            <a:ext cx="1564653" cy="828301"/>
          </a:xfrm>
          <a:prstGeom prst="straightConnector1">
            <a:avLst/>
          </a:prstGeom>
          <a:ln w="57150">
            <a:solidFill>
              <a:srgbClr val="3D8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0561CE1-4421-418B-A696-F86399587D5F}"/>
              </a:ext>
            </a:extLst>
          </p:cNvPr>
          <p:cNvCxnSpPr>
            <a:cxnSpLocks/>
          </p:cNvCxnSpPr>
          <p:nvPr/>
        </p:nvCxnSpPr>
        <p:spPr>
          <a:xfrm flipH="1">
            <a:off x="5885168" y="5268692"/>
            <a:ext cx="1591912" cy="649453"/>
          </a:xfrm>
          <a:prstGeom prst="straightConnector1">
            <a:avLst/>
          </a:prstGeom>
          <a:ln w="57150">
            <a:solidFill>
              <a:srgbClr val="3D8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93537E-7FDC-4FC0-AF00-839194C6E0D0}"/>
              </a:ext>
            </a:extLst>
          </p:cNvPr>
          <p:cNvCxnSpPr>
            <a:cxnSpLocks/>
          </p:cNvCxnSpPr>
          <p:nvPr/>
        </p:nvCxnSpPr>
        <p:spPr>
          <a:xfrm flipH="1">
            <a:off x="6793115" y="5268692"/>
            <a:ext cx="1222657" cy="692583"/>
          </a:xfrm>
          <a:prstGeom prst="straightConnector1">
            <a:avLst/>
          </a:prstGeom>
          <a:ln w="57150">
            <a:solidFill>
              <a:srgbClr val="3D8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74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latin typeface="Cambria" panose="02040503050406030204" pitchFamily="18" charset="0"/>
              </a:rPr>
              <a:t>Motivation</a:t>
            </a:r>
            <a:r>
              <a:rPr lang="en-US" sz="1800" dirty="0">
                <a:latin typeface="Cambria" panose="02040503050406030204" pitchFamily="18" charset="0"/>
              </a:rPr>
              <a:t>: DRAM-based true random number generators (TRNGs) provide </a:t>
            </a:r>
            <a:br>
              <a:rPr lang="en-US" sz="1800" dirty="0">
                <a:latin typeface="Cambria" panose="02040503050406030204" pitchFamily="18" charset="0"/>
              </a:rPr>
            </a:br>
            <a:r>
              <a:rPr lang="en-US" sz="1800" b="1" dirty="0">
                <a:latin typeface="Cambria" panose="02040503050406030204" pitchFamily="18" charset="0"/>
              </a:rPr>
              <a:t>true random numbers at low cost </a:t>
            </a:r>
            <a:r>
              <a:rPr lang="en-US" sz="1800" dirty="0">
                <a:latin typeface="Cambria" panose="02040503050406030204" pitchFamily="18" charset="0"/>
              </a:rPr>
              <a:t>on </a:t>
            </a:r>
            <a:r>
              <a:rPr lang="en-US" sz="1800" b="1" dirty="0">
                <a:latin typeface="Cambria" panose="02040503050406030204" pitchFamily="18" charset="0"/>
              </a:rPr>
              <a:t>a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b="1" dirty="0">
                <a:latin typeface="Cambria" panose="02040503050406030204" pitchFamily="18" charset="0"/>
              </a:rPr>
              <a:t>wide range</a:t>
            </a:r>
            <a:r>
              <a:rPr lang="en-US" sz="1800" dirty="0">
                <a:latin typeface="Cambria" panose="02040503050406030204" pitchFamily="18" charset="0"/>
              </a:rPr>
              <a:t> of computing systems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Problem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: Prior DRAM-based TRNGs are slow:</a:t>
            </a:r>
          </a:p>
          <a:p>
            <a:pPr marL="574675" indent="-28733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Based on fundamentally slow processes 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 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high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latency</a:t>
            </a:r>
          </a:p>
          <a:p>
            <a:pPr marL="574675" indent="-28733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Cannot effectively harness entropy from DRAM rows 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 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low throughput</a:t>
            </a:r>
            <a:endParaRPr lang="en-US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Goal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Develop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high-throughput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and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low-latency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TRNG 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that uses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commodity DRAM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devices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Key Observation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: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Carefully engineered sequence of DRAM commands can activate 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four DRAM rows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itchFamily="2" charset="2"/>
              </a:rPr>
              <a:t>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QU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adruple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AC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tivation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(QUAC)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7030A0"/>
                </a:solidFill>
                <a:latin typeface="Cambria" panose="02040503050406030204" pitchFamily="18" charset="0"/>
              </a:rPr>
              <a:t>Key Idea</a:t>
            </a:r>
            <a: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  <a:t>: </a:t>
            </a:r>
            <a:r>
              <a:rPr lang="en-US" sz="1800" b="1" dirty="0">
                <a:solidFill>
                  <a:srgbClr val="7030A0"/>
                </a:solidFill>
                <a:latin typeface="Cambria" panose="02040503050406030204" pitchFamily="18" charset="0"/>
              </a:rPr>
              <a:t>Use</a:t>
            </a:r>
            <a: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ambria" panose="02040503050406030204" pitchFamily="18" charset="0"/>
              </a:rPr>
              <a:t>QUAC</a:t>
            </a:r>
            <a: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  <a:t> to activate DRAM rows that are initialized </a:t>
            </a:r>
            <a:b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</a:br>
            <a: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  <a:t>with </a:t>
            </a:r>
            <a:r>
              <a:rPr lang="en-US" sz="1800" b="1" dirty="0">
                <a:solidFill>
                  <a:srgbClr val="7030A0"/>
                </a:solidFill>
                <a:latin typeface="Cambria" panose="02040503050406030204" pitchFamily="18" charset="0"/>
              </a:rPr>
              <a:t>conflicting data </a:t>
            </a:r>
            <a: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  <a:t>(e.g., two ‘1’s and two ‘0’s) to generate random values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1E4E79"/>
                </a:solidFill>
                <a:latin typeface="Cambria" panose="02040503050406030204" pitchFamily="18" charset="0"/>
              </a:rPr>
              <a:t>QUAC-TRNG:</a:t>
            </a:r>
            <a:r>
              <a:rPr lang="en-US" sz="1800" b="1" dirty="0">
                <a:solidFill>
                  <a:srgbClr val="1E4E79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1E4E79"/>
                </a:solidFill>
                <a:latin typeface="Cambria" panose="02040503050406030204" pitchFamily="18" charset="0"/>
              </a:rPr>
              <a:t>DRAM-based TRNG that generates true random numbers at </a:t>
            </a:r>
            <a:r>
              <a:rPr lang="en-US" sz="1800" b="1" dirty="0">
                <a:solidFill>
                  <a:srgbClr val="1E4E79"/>
                </a:solidFill>
                <a:latin typeface="Cambria" panose="02040503050406030204" pitchFamily="18" charset="0"/>
              </a:rPr>
              <a:t>high-throughput </a:t>
            </a:r>
            <a:r>
              <a:rPr lang="en-US" sz="1800" dirty="0">
                <a:solidFill>
                  <a:srgbClr val="1E4E79"/>
                </a:solidFill>
                <a:latin typeface="Cambria" panose="02040503050406030204" pitchFamily="18" charset="0"/>
              </a:rPr>
              <a:t>and </a:t>
            </a:r>
            <a:r>
              <a:rPr lang="en-US" sz="1800" b="1" dirty="0">
                <a:solidFill>
                  <a:srgbClr val="1E4E79"/>
                </a:solidFill>
                <a:latin typeface="Cambria" panose="02040503050406030204" pitchFamily="18" charset="0"/>
              </a:rPr>
              <a:t>low-latency</a:t>
            </a:r>
            <a:r>
              <a:rPr lang="en-US" sz="1800" dirty="0">
                <a:solidFill>
                  <a:srgbClr val="1E4E79"/>
                </a:solidFill>
                <a:latin typeface="Cambria" panose="02040503050406030204" pitchFamily="18" charset="0"/>
              </a:rPr>
              <a:t> by </a:t>
            </a:r>
            <a:r>
              <a:rPr lang="en-US" sz="1800" b="1" dirty="0">
                <a:solidFill>
                  <a:srgbClr val="1E4E79"/>
                </a:solidFill>
                <a:latin typeface="Cambria" panose="02040503050406030204" pitchFamily="18" charset="0"/>
              </a:rPr>
              <a:t>repeatedly performing QUAC operations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3D8AFF"/>
                </a:solidFill>
                <a:latin typeface="Cambria" panose="02040503050406030204" pitchFamily="18" charset="0"/>
              </a:rPr>
              <a:t>Results: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 We evaluate QUAC-TRNG using </a:t>
            </a:r>
            <a:r>
              <a:rPr lang="en-US" sz="1800" b="1" dirty="0">
                <a:solidFill>
                  <a:srgbClr val="3D8AFF"/>
                </a:solidFill>
                <a:latin typeface="Cambria" panose="02040503050406030204" pitchFamily="18" charset="0"/>
              </a:rPr>
              <a:t>136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 real DDR4 chips</a:t>
            </a:r>
          </a:p>
          <a:p>
            <a:pPr marL="514350" indent="-227013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>
                <a:solidFill>
                  <a:srgbClr val="3D8AFF"/>
                </a:solidFill>
                <a:latin typeface="Cambria" panose="02040503050406030204" pitchFamily="18" charset="0"/>
              </a:rPr>
              <a:t>5.4 Gb/s 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maximum (</a:t>
            </a:r>
            <a:r>
              <a:rPr lang="en-US" sz="1800" b="1" dirty="0">
                <a:solidFill>
                  <a:srgbClr val="3D8AFF"/>
                </a:solidFill>
                <a:latin typeface="Cambria" panose="02040503050406030204" pitchFamily="18" charset="0"/>
              </a:rPr>
              <a:t>3.4 Gb/s  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average) TRNG throughput per DRAM channel</a:t>
            </a:r>
          </a:p>
          <a:p>
            <a:pPr marL="514350" indent="-227013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3D8AFF"/>
                </a:solidFill>
              </a:rPr>
              <a:t> Outperforms existing DRAM-based TRNGs by </a:t>
            </a:r>
            <a:r>
              <a:rPr lang="en-US" sz="1800" b="1" dirty="0">
                <a:solidFill>
                  <a:srgbClr val="3D8AFF"/>
                </a:solidFill>
              </a:rPr>
              <a:t>15.08x</a:t>
            </a:r>
            <a:r>
              <a:rPr lang="en-US" sz="1800" dirty="0">
                <a:solidFill>
                  <a:srgbClr val="3D8AFF"/>
                </a:solidFill>
              </a:rPr>
              <a:t> (base), and </a:t>
            </a:r>
            <a:r>
              <a:rPr lang="en-US" sz="1800" b="1" dirty="0">
                <a:solidFill>
                  <a:srgbClr val="3D8AFF"/>
                </a:solidFill>
              </a:rPr>
              <a:t>1.41x</a:t>
            </a:r>
            <a:r>
              <a:rPr lang="en-US" sz="1800" dirty="0">
                <a:solidFill>
                  <a:srgbClr val="3D8AFF"/>
                </a:solidFill>
              </a:rPr>
              <a:t> (enhanced)</a:t>
            </a:r>
            <a:endParaRPr lang="en-US" sz="1800" dirty="0">
              <a:solidFill>
                <a:srgbClr val="3D8AFF"/>
              </a:solidFill>
              <a:latin typeface="Cambria" panose="02040503050406030204" pitchFamily="18" charset="0"/>
            </a:endParaRPr>
          </a:p>
          <a:p>
            <a:pPr marL="514350" indent="-227013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3D8AFF"/>
                </a:solidFill>
                <a:ea typeface="Cambria" panose="02040503050406030204" pitchFamily="18" charset="0"/>
              </a:rPr>
              <a:t> Low TRNG latency: </a:t>
            </a:r>
            <a:r>
              <a:rPr lang="en-US" sz="1800" b="1" dirty="0">
                <a:solidFill>
                  <a:srgbClr val="3D8AFF"/>
                </a:solidFill>
                <a:ea typeface="Cambria" panose="02040503050406030204" pitchFamily="18" charset="0"/>
              </a:rPr>
              <a:t>256-bit RN</a:t>
            </a:r>
            <a:r>
              <a:rPr lang="en-US" sz="1800" dirty="0">
                <a:solidFill>
                  <a:srgbClr val="3D8AFF"/>
                </a:solidFill>
                <a:ea typeface="Cambria" panose="02040503050406030204" pitchFamily="18" charset="0"/>
              </a:rPr>
              <a:t> in </a:t>
            </a:r>
            <a:r>
              <a:rPr lang="en-US" sz="1800" b="1" dirty="0">
                <a:solidFill>
                  <a:srgbClr val="3D8AFF"/>
                </a:solidFill>
                <a:ea typeface="Cambria" panose="02040503050406030204" pitchFamily="18" charset="0"/>
              </a:rPr>
              <a:t>274 ns</a:t>
            </a:r>
          </a:p>
          <a:p>
            <a:pPr marL="587375" indent="-300038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Passes </a:t>
            </a:r>
            <a:r>
              <a:rPr lang="en-US" sz="1800" b="1" dirty="0">
                <a:solidFill>
                  <a:srgbClr val="3D8AFF"/>
                </a:solidFill>
                <a:latin typeface="Cambria" panose="02040503050406030204" pitchFamily="18" charset="0"/>
              </a:rPr>
              <a:t>all 15 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NIST randomness tests</a:t>
            </a:r>
          </a:p>
        </p:txBody>
      </p:sp>
    </p:spTree>
    <p:extLst>
      <p:ext uri="{BB962C8B-B14F-4D97-AF65-F5344CB8AC3E}">
        <p14:creationId xmlns:p14="http://schemas.microsoft.com/office/powerpoint/2010/main" val="278333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DCC17C-964E-0D43-8D52-644A4A1FF860}"/>
              </a:ext>
            </a:extLst>
          </p:cNvPr>
          <p:cNvCxnSpPr>
            <a:cxnSpLocks/>
            <a:stCxn id="39" idx="3"/>
            <a:endCxn id="34" idx="6"/>
          </p:cNvCxnSpPr>
          <p:nvPr/>
        </p:nvCxnSpPr>
        <p:spPr>
          <a:xfrm flipH="1">
            <a:off x="3434898" y="4723950"/>
            <a:ext cx="846891" cy="14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B85301-AB4B-3342-98C1-7D12CB518D36}"/>
              </a:ext>
            </a:extLst>
          </p:cNvPr>
          <p:cNvCxnSpPr>
            <a:cxnSpLocks/>
            <a:stCxn id="27" idx="3"/>
            <a:endCxn id="9" idx="6"/>
          </p:cNvCxnSpPr>
          <p:nvPr/>
        </p:nvCxnSpPr>
        <p:spPr>
          <a:xfrm flipH="1">
            <a:off x="3434898" y="3134933"/>
            <a:ext cx="846891" cy="14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6F3AE5B-237F-1C4C-86AB-39F32002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Hypothetical Row Decoder</a:t>
            </a:r>
            <a:endParaRPr lang="en-TR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8CE5CD-B70B-1948-81B3-1C96F3B18E49}"/>
              </a:ext>
            </a:extLst>
          </p:cNvPr>
          <p:cNvGrpSpPr/>
          <p:nvPr/>
        </p:nvGrpSpPr>
        <p:grpSpPr>
          <a:xfrm>
            <a:off x="2486236" y="2753307"/>
            <a:ext cx="948662" cy="758141"/>
            <a:chOff x="2308938" y="1751321"/>
            <a:chExt cx="948662" cy="758141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07A0C781-8A02-2D4A-83C9-4B325D88F5C5}"/>
                </a:ext>
              </a:extLst>
            </p:cNvPr>
            <p:cNvSpPr/>
            <p:nvPr/>
          </p:nvSpPr>
          <p:spPr>
            <a:xfrm rot="5400000">
              <a:off x="2342106" y="1718153"/>
              <a:ext cx="758141" cy="824478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>
                <a:latin typeface="Cambria" panose="020405030504060302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9A4E3A6-2709-0540-B9DC-D45136E628B6}"/>
                </a:ext>
              </a:extLst>
            </p:cNvPr>
            <p:cNvSpPr/>
            <p:nvPr/>
          </p:nvSpPr>
          <p:spPr>
            <a:xfrm>
              <a:off x="3149600" y="2080438"/>
              <a:ext cx="108000" cy="108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>
                <a:latin typeface="Cambria" panose="02040503050406030204" pitchFamily="18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4BA68C-C0A6-BA4D-9BCE-E2846532FF06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1989166" y="3132379"/>
            <a:ext cx="4970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40FD84-1836-CD41-8BA0-8425E235ACE3}"/>
              </a:ext>
            </a:extLst>
          </p:cNvPr>
          <p:cNvCxnSpPr>
            <a:cxnSpLocks/>
          </p:cNvCxnSpPr>
          <p:nvPr/>
        </p:nvCxnSpPr>
        <p:spPr>
          <a:xfrm flipV="1">
            <a:off x="2217766" y="3132378"/>
            <a:ext cx="0" cy="8220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AC1A82-A4D9-9E4B-980A-6815B7822D7F}"/>
              </a:ext>
            </a:extLst>
          </p:cNvPr>
          <p:cNvCxnSpPr>
            <a:cxnSpLocks/>
            <a:stCxn id="26" idx="3"/>
          </p:cNvCxnSpPr>
          <p:nvPr/>
        </p:nvCxnSpPr>
        <p:spPr>
          <a:xfrm flipH="1" flipV="1">
            <a:off x="2217767" y="3936652"/>
            <a:ext cx="2064022" cy="39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953EDD7-2523-5647-B535-8FB2C5F48B4F}"/>
              </a:ext>
            </a:extLst>
          </p:cNvPr>
          <p:cNvSpPr/>
          <p:nvPr/>
        </p:nvSpPr>
        <p:spPr>
          <a:xfrm>
            <a:off x="3704585" y="3653310"/>
            <a:ext cx="577204" cy="57453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L</a:t>
            </a:r>
            <a:endParaRPr lang="en-TR" sz="32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601F64-E81C-F04D-B947-B25C773D1429}"/>
              </a:ext>
            </a:extLst>
          </p:cNvPr>
          <p:cNvSpPr/>
          <p:nvPr/>
        </p:nvSpPr>
        <p:spPr>
          <a:xfrm>
            <a:off x="3704585" y="2847665"/>
            <a:ext cx="577204" cy="57453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L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F26767-F9D4-1242-8E58-DA769203CA24}"/>
              </a:ext>
            </a:extLst>
          </p:cNvPr>
          <p:cNvGrpSpPr/>
          <p:nvPr/>
        </p:nvGrpSpPr>
        <p:grpSpPr>
          <a:xfrm>
            <a:off x="2486236" y="4342324"/>
            <a:ext cx="948662" cy="758141"/>
            <a:chOff x="2308938" y="1751321"/>
            <a:chExt cx="948662" cy="758141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C7C5C9BA-20D0-EA4A-9892-588F945C58FD}"/>
                </a:ext>
              </a:extLst>
            </p:cNvPr>
            <p:cNvSpPr/>
            <p:nvPr/>
          </p:nvSpPr>
          <p:spPr>
            <a:xfrm rot="5400000">
              <a:off x="2342106" y="1718153"/>
              <a:ext cx="758141" cy="824478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>
                <a:latin typeface="Cambria" panose="020405030504060302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8184CB2-92C5-454C-AF5B-50E2AFC02A4A}"/>
                </a:ext>
              </a:extLst>
            </p:cNvPr>
            <p:cNvSpPr/>
            <p:nvPr/>
          </p:nvSpPr>
          <p:spPr>
            <a:xfrm>
              <a:off x="3149600" y="2080438"/>
              <a:ext cx="108000" cy="108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>
                <a:latin typeface="Cambria" panose="02040503050406030204" pitchFamily="18" charset="0"/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04BE61-2368-DA41-876B-BFE0B52C93F8}"/>
              </a:ext>
            </a:extLst>
          </p:cNvPr>
          <p:cNvCxnSpPr>
            <a:cxnSpLocks/>
            <a:stCxn id="33" idx="3"/>
          </p:cNvCxnSpPr>
          <p:nvPr/>
        </p:nvCxnSpPr>
        <p:spPr>
          <a:xfrm flipH="1">
            <a:off x="1989166" y="4721396"/>
            <a:ext cx="4970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4AA49-647E-5A4F-B5EE-EEA07C1BACAD}"/>
              </a:ext>
            </a:extLst>
          </p:cNvPr>
          <p:cNvCxnSpPr>
            <a:cxnSpLocks/>
          </p:cNvCxnSpPr>
          <p:nvPr/>
        </p:nvCxnSpPr>
        <p:spPr>
          <a:xfrm flipV="1">
            <a:off x="2217766" y="4721395"/>
            <a:ext cx="0" cy="8220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9C47665-C98C-D448-B73F-39A24FAB37E9}"/>
              </a:ext>
            </a:extLst>
          </p:cNvPr>
          <p:cNvCxnSpPr>
            <a:cxnSpLocks/>
            <a:stCxn id="38" idx="3"/>
          </p:cNvCxnSpPr>
          <p:nvPr/>
        </p:nvCxnSpPr>
        <p:spPr>
          <a:xfrm flipH="1" flipV="1">
            <a:off x="2217767" y="5525669"/>
            <a:ext cx="2064022" cy="39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444DFBD-94AE-B849-AADF-876D1D30D3BC}"/>
              </a:ext>
            </a:extLst>
          </p:cNvPr>
          <p:cNvSpPr/>
          <p:nvPr/>
        </p:nvSpPr>
        <p:spPr>
          <a:xfrm>
            <a:off x="3704585" y="5242327"/>
            <a:ext cx="577204" cy="57453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C5911-8CC8-9947-BADA-883424A6999D}"/>
              </a:ext>
            </a:extLst>
          </p:cNvPr>
          <p:cNvSpPr/>
          <p:nvPr/>
        </p:nvSpPr>
        <p:spPr>
          <a:xfrm>
            <a:off x="3704585" y="4436682"/>
            <a:ext cx="577204" cy="57453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L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E514FF-C9F0-8243-AF3B-C1AF35C7756C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4281789" y="3134933"/>
            <a:ext cx="4856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E7B2000-3F1D-8C43-BE0E-0A04510C28F6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4281789" y="3936651"/>
            <a:ext cx="4856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B1B1359-945C-1840-BC36-36BBA73FFA91}"/>
              </a:ext>
            </a:extLst>
          </p:cNvPr>
          <p:cNvCxnSpPr>
            <a:cxnSpLocks/>
            <a:endCxn id="39" idx="3"/>
          </p:cNvCxnSpPr>
          <p:nvPr/>
        </p:nvCxnSpPr>
        <p:spPr>
          <a:xfrm flipH="1">
            <a:off x="4281789" y="4723950"/>
            <a:ext cx="4856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DC8D993-1320-8A47-9082-D86D8FA05C36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4281788" y="5529595"/>
            <a:ext cx="4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276CE28-6032-874C-B063-7428B2D0B8AF}"/>
              </a:ext>
            </a:extLst>
          </p:cNvPr>
          <p:cNvSpPr txBox="1"/>
          <p:nvPr/>
        </p:nvSpPr>
        <p:spPr>
          <a:xfrm>
            <a:off x="75991" y="2901545"/>
            <a:ext cx="200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latin typeface="Cambria" panose="02040503050406030204" pitchFamily="18" charset="0"/>
              </a:rPr>
              <a:t>Address [0]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04A4E1-5888-FA47-A7F9-1347C7D54506}"/>
              </a:ext>
            </a:extLst>
          </p:cNvPr>
          <p:cNvSpPr txBox="1"/>
          <p:nvPr/>
        </p:nvSpPr>
        <p:spPr>
          <a:xfrm>
            <a:off x="83417" y="4480759"/>
            <a:ext cx="200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latin typeface="Cambria" panose="02040503050406030204" pitchFamily="18" charset="0"/>
              </a:rPr>
              <a:t>Address [1]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6977987-BE29-724A-92FA-32A0F0567E94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3993187" y="2427392"/>
            <a:ext cx="0" cy="4202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B213BB7-3025-B143-B4BB-8598DF2894CF}"/>
              </a:ext>
            </a:extLst>
          </p:cNvPr>
          <p:cNvSpPr txBox="1"/>
          <p:nvPr/>
        </p:nvSpPr>
        <p:spPr>
          <a:xfrm>
            <a:off x="3468448" y="1980862"/>
            <a:ext cx="102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latin typeface="Cambria" panose="02040503050406030204" pitchFamily="18" charset="0"/>
              </a:rPr>
              <a:t>Latch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C402276-8873-8D4B-8B77-5491935C9184}"/>
              </a:ext>
            </a:extLst>
          </p:cNvPr>
          <p:cNvSpPr txBox="1"/>
          <p:nvPr/>
        </p:nvSpPr>
        <p:spPr>
          <a:xfrm>
            <a:off x="4628525" y="2900174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76E1ECC-B21F-F240-9B8A-70A2A2A6F068}"/>
              </a:ext>
            </a:extLst>
          </p:cNvPr>
          <p:cNvSpPr txBox="1"/>
          <p:nvPr/>
        </p:nvSpPr>
        <p:spPr>
          <a:xfrm>
            <a:off x="4705791" y="3700720"/>
            <a:ext cx="57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0BA7E0-C2D7-DC41-883E-B91A687885ED}"/>
              </a:ext>
            </a:extLst>
          </p:cNvPr>
          <p:cNvSpPr txBox="1"/>
          <p:nvPr/>
        </p:nvSpPr>
        <p:spPr>
          <a:xfrm>
            <a:off x="4677510" y="4490562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0DB573E-0C28-2843-BD04-B5AE8FAD8830}"/>
              </a:ext>
            </a:extLst>
          </p:cNvPr>
          <p:cNvCxnSpPr>
            <a:cxnSpLocks/>
          </p:cNvCxnSpPr>
          <p:nvPr/>
        </p:nvCxnSpPr>
        <p:spPr>
          <a:xfrm>
            <a:off x="4858487" y="2980082"/>
            <a:ext cx="2883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9DE2F05-CC3C-B24D-A8E4-D663CF2AD67C}"/>
              </a:ext>
            </a:extLst>
          </p:cNvPr>
          <p:cNvCxnSpPr>
            <a:cxnSpLocks/>
          </p:cNvCxnSpPr>
          <p:nvPr/>
        </p:nvCxnSpPr>
        <p:spPr>
          <a:xfrm>
            <a:off x="4830365" y="4576818"/>
            <a:ext cx="30347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7EDC118-D5D8-7643-9A9F-D17984C0603A}"/>
              </a:ext>
            </a:extLst>
          </p:cNvPr>
          <p:cNvSpPr txBox="1"/>
          <p:nvPr/>
        </p:nvSpPr>
        <p:spPr>
          <a:xfrm>
            <a:off x="4669169" y="5305975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08BDA04-3D97-A042-A8CE-A7A9C70ECF68}"/>
              </a:ext>
            </a:extLst>
          </p:cNvPr>
          <p:cNvCxnSpPr>
            <a:cxnSpLocks/>
          </p:cNvCxnSpPr>
          <p:nvPr/>
        </p:nvCxnSpPr>
        <p:spPr>
          <a:xfrm>
            <a:off x="5353347" y="1278082"/>
            <a:ext cx="0" cy="484404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46C12AD-287B-BB48-BC05-1CA702662A96}"/>
              </a:ext>
            </a:extLst>
          </p:cNvPr>
          <p:cNvSpPr txBox="1"/>
          <p:nvPr/>
        </p:nvSpPr>
        <p:spPr>
          <a:xfrm>
            <a:off x="1670967" y="1128126"/>
            <a:ext cx="360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TR" sz="2400" i="1" dirty="0">
                <a:latin typeface="Cambria" panose="02040503050406030204" pitchFamily="18" charset="0"/>
              </a:rPr>
              <a:t>Predecode the </a:t>
            </a:r>
            <a:br>
              <a:rPr lang="en-TR" sz="2400" i="1" dirty="0">
                <a:latin typeface="Cambria" panose="02040503050406030204" pitchFamily="18" charset="0"/>
              </a:rPr>
            </a:br>
            <a:r>
              <a:rPr lang="en-TR" sz="2400" i="1" dirty="0">
                <a:latin typeface="Cambria" panose="02040503050406030204" pitchFamily="18" charset="0"/>
              </a:rPr>
              <a:t>least significant two bits</a:t>
            </a: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B9B85F20-ADB1-924F-990B-B5CC1EA9B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9987" y="2227985"/>
            <a:ext cx="1852384" cy="913843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624514B3-20A6-5940-BA40-EF2FCF7AF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9987" y="3335414"/>
            <a:ext cx="1852384" cy="913843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868C90FB-A4CA-6A46-A929-B887D23E0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6021" y="4407333"/>
            <a:ext cx="1852384" cy="913843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9D0351D5-839C-BF40-9773-2C77A2E51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6021" y="5473048"/>
            <a:ext cx="1852384" cy="913843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B604C5F4-0C0F-0F43-9DA4-CC0A362157E4}"/>
              </a:ext>
            </a:extLst>
          </p:cNvPr>
          <p:cNvSpPr txBox="1"/>
          <p:nvPr/>
        </p:nvSpPr>
        <p:spPr>
          <a:xfrm>
            <a:off x="5419531" y="2261445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5822338-137D-F74D-B875-535DFC0C5F31}"/>
              </a:ext>
            </a:extLst>
          </p:cNvPr>
          <p:cNvCxnSpPr>
            <a:cxnSpLocks/>
          </p:cNvCxnSpPr>
          <p:nvPr/>
        </p:nvCxnSpPr>
        <p:spPr>
          <a:xfrm>
            <a:off x="5649493" y="2341353"/>
            <a:ext cx="2883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D1F25451-B001-F54E-BAF8-9379D708EF42}"/>
              </a:ext>
            </a:extLst>
          </p:cNvPr>
          <p:cNvSpPr txBox="1"/>
          <p:nvPr/>
        </p:nvSpPr>
        <p:spPr>
          <a:xfrm>
            <a:off x="5500326" y="2644149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9F51C0E-5C01-9D46-82E0-71C1AC58F3A6}"/>
              </a:ext>
            </a:extLst>
          </p:cNvPr>
          <p:cNvCxnSpPr>
            <a:cxnSpLocks/>
          </p:cNvCxnSpPr>
          <p:nvPr/>
        </p:nvCxnSpPr>
        <p:spPr>
          <a:xfrm>
            <a:off x="5653181" y="2730405"/>
            <a:ext cx="30347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EAC4D17A-238D-3E48-9E7F-1DBF920135C8}"/>
              </a:ext>
            </a:extLst>
          </p:cNvPr>
          <p:cNvSpPr txBox="1"/>
          <p:nvPr/>
        </p:nvSpPr>
        <p:spPr>
          <a:xfrm>
            <a:off x="5515457" y="3369491"/>
            <a:ext cx="57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30E4C70-7AAA-6B4E-87DA-6229CE1583E9}"/>
              </a:ext>
            </a:extLst>
          </p:cNvPr>
          <p:cNvSpPr txBox="1"/>
          <p:nvPr/>
        </p:nvSpPr>
        <p:spPr>
          <a:xfrm>
            <a:off x="5504030" y="3765810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1C6643E-0034-894E-B33F-490238BA77E5}"/>
              </a:ext>
            </a:extLst>
          </p:cNvPr>
          <p:cNvCxnSpPr>
            <a:cxnSpLocks/>
          </p:cNvCxnSpPr>
          <p:nvPr/>
        </p:nvCxnSpPr>
        <p:spPr>
          <a:xfrm>
            <a:off x="5656885" y="3852066"/>
            <a:ext cx="30347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CB21F63A-6447-1145-A4EC-2072C4B924A8}"/>
              </a:ext>
            </a:extLst>
          </p:cNvPr>
          <p:cNvSpPr txBox="1"/>
          <p:nvPr/>
        </p:nvSpPr>
        <p:spPr>
          <a:xfrm>
            <a:off x="5457853" y="4455031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2AA5FB0-C80D-EC4E-8213-C1E612B49944}"/>
              </a:ext>
            </a:extLst>
          </p:cNvPr>
          <p:cNvCxnSpPr>
            <a:cxnSpLocks/>
          </p:cNvCxnSpPr>
          <p:nvPr/>
        </p:nvCxnSpPr>
        <p:spPr>
          <a:xfrm>
            <a:off x="5687815" y="4534939"/>
            <a:ext cx="2883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8572C3A4-8D3C-0E4D-9679-B820BDB5F2B5}"/>
              </a:ext>
            </a:extLst>
          </p:cNvPr>
          <p:cNvSpPr txBox="1"/>
          <p:nvPr/>
        </p:nvSpPr>
        <p:spPr>
          <a:xfrm>
            <a:off x="5516440" y="4819557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BB46244-56E7-6140-936A-C7D073F1D8DB}"/>
              </a:ext>
            </a:extLst>
          </p:cNvPr>
          <p:cNvSpPr txBox="1"/>
          <p:nvPr/>
        </p:nvSpPr>
        <p:spPr>
          <a:xfrm>
            <a:off x="5536707" y="5891784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7832AFA-DF51-6243-B636-99F4D4887BF2}"/>
              </a:ext>
            </a:extLst>
          </p:cNvPr>
          <p:cNvSpPr txBox="1"/>
          <p:nvPr/>
        </p:nvSpPr>
        <p:spPr>
          <a:xfrm>
            <a:off x="5469283" y="5503003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6933EF7-142D-5546-93CD-A4F1858B9DC1}"/>
              </a:ext>
            </a:extLst>
          </p:cNvPr>
          <p:cNvSpPr txBox="1"/>
          <p:nvPr/>
        </p:nvSpPr>
        <p:spPr>
          <a:xfrm>
            <a:off x="7639155" y="2415054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solidFill>
                  <a:srgbClr val="3D8AFF"/>
                </a:solidFill>
                <a:latin typeface="Cambria" panose="02040503050406030204" pitchFamily="18" charset="0"/>
              </a:rPr>
              <a:t>S0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A1DB379-76E7-B243-A4A3-1074F0C1F503}"/>
              </a:ext>
            </a:extLst>
          </p:cNvPr>
          <p:cNvSpPr txBox="1"/>
          <p:nvPr/>
        </p:nvSpPr>
        <p:spPr>
          <a:xfrm>
            <a:off x="7653606" y="3509192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solidFill>
                  <a:srgbClr val="3D8AFF"/>
                </a:solidFill>
                <a:latin typeface="Cambria" panose="02040503050406030204" pitchFamily="18" charset="0"/>
              </a:rPr>
              <a:t>S1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A837EFD-795D-1948-A400-155EA60D4D6E}"/>
              </a:ext>
            </a:extLst>
          </p:cNvPr>
          <p:cNvSpPr txBox="1"/>
          <p:nvPr/>
        </p:nvSpPr>
        <p:spPr>
          <a:xfrm>
            <a:off x="7639155" y="4598161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solidFill>
                  <a:srgbClr val="3D8AFF"/>
                </a:solidFill>
                <a:latin typeface="Cambria" panose="02040503050406030204" pitchFamily="18" charset="0"/>
              </a:rPr>
              <a:t>S2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2AFED04-1DC9-5142-BFDE-08C8D86A95CB}"/>
              </a:ext>
            </a:extLst>
          </p:cNvPr>
          <p:cNvSpPr txBox="1"/>
          <p:nvPr/>
        </p:nvSpPr>
        <p:spPr>
          <a:xfrm>
            <a:off x="7648430" y="5661175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solidFill>
                  <a:srgbClr val="3D8AFF"/>
                </a:solidFill>
                <a:latin typeface="Cambria" panose="02040503050406030204" pitchFamily="18" charset="0"/>
              </a:rPr>
              <a:t>S3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60F1FD-F1FF-C447-AB0E-E78B0C9D50E5}"/>
              </a:ext>
            </a:extLst>
          </p:cNvPr>
          <p:cNvSpPr txBox="1"/>
          <p:nvPr/>
        </p:nvSpPr>
        <p:spPr>
          <a:xfrm>
            <a:off x="5460134" y="1128126"/>
            <a:ext cx="360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400" i="1" dirty="0">
                <a:latin typeface="Cambria" panose="02040503050406030204" pitchFamily="18" charset="0"/>
              </a:rPr>
              <a:t>Drive </a:t>
            </a:r>
            <a:br>
              <a:rPr lang="en-TR" sz="2400" i="1" dirty="0">
                <a:latin typeface="Cambria" panose="02040503050406030204" pitchFamily="18" charset="0"/>
              </a:rPr>
            </a:br>
            <a:r>
              <a:rPr lang="en-TR" sz="2400" i="1" dirty="0">
                <a:latin typeface="Cambria" panose="02040503050406030204" pitchFamily="18" charset="0"/>
              </a:rPr>
              <a:t>control signals</a:t>
            </a:r>
          </a:p>
        </p:txBody>
      </p:sp>
    </p:spTree>
    <p:extLst>
      <p:ext uri="{BB962C8B-B14F-4D97-AF65-F5344CB8AC3E}">
        <p14:creationId xmlns:p14="http://schemas.microsoft.com/office/powerpoint/2010/main" val="326935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8" grpId="0" animBg="1"/>
      <p:bldP spid="39" grpId="0" animBg="1"/>
      <p:bldP spid="53" grpId="0"/>
      <p:bldP spid="54" grpId="0"/>
      <p:bldP spid="59" grpId="0"/>
      <p:bldP spid="60" grpId="0"/>
      <p:bldP spid="61" grpId="0"/>
      <p:bldP spid="62" grpId="0"/>
      <p:bldP spid="69" grpId="0"/>
      <p:bldP spid="74" grpId="1"/>
      <p:bldP spid="89" grpId="0"/>
      <p:bldP spid="91" grpId="0"/>
      <p:bldP spid="93" grpId="0"/>
      <p:bldP spid="94" grpId="0"/>
      <p:bldP spid="98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3AE5B-237F-1C4C-86AB-39F32002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Hypothetical Row Decoder</a:t>
            </a:r>
            <a:endParaRPr lang="en-TR" sz="4800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7A0C781-8A02-2D4A-83C9-4B325D88F5C5}"/>
              </a:ext>
            </a:extLst>
          </p:cNvPr>
          <p:cNvSpPr/>
          <p:nvPr/>
        </p:nvSpPr>
        <p:spPr>
          <a:xfrm rot="5400000">
            <a:off x="2047132" y="2079511"/>
            <a:ext cx="758141" cy="82447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A4E3A6-2709-0540-B9DC-D45136E628B6}"/>
              </a:ext>
            </a:extLst>
          </p:cNvPr>
          <p:cNvSpPr/>
          <p:nvPr/>
        </p:nvSpPr>
        <p:spPr>
          <a:xfrm>
            <a:off x="2854626" y="2441796"/>
            <a:ext cx="108000" cy="10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4BA68C-C0A6-BA4D-9BCE-E2846532FF06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1516894" y="2491751"/>
            <a:ext cx="4970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40FD84-1836-CD41-8BA0-8425E235ACE3}"/>
              </a:ext>
            </a:extLst>
          </p:cNvPr>
          <p:cNvCxnSpPr>
            <a:cxnSpLocks/>
          </p:cNvCxnSpPr>
          <p:nvPr/>
        </p:nvCxnSpPr>
        <p:spPr>
          <a:xfrm flipV="1">
            <a:off x="1745494" y="2491750"/>
            <a:ext cx="0" cy="8220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AC1A82-A4D9-9E4B-980A-6815B7822D7F}"/>
              </a:ext>
            </a:extLst>
          </p:cNvPr>
          <p:cNvCxnSpPr>
            <a:cxnSpLocks/>
          </p:cNvCxnSpPr>
          <p:nvPr/>
        </p:nvCxnSpPr>
        <p:spPr>
          <a:xfrm flipH="1">
            <a:off x="1745494" y="3296023"/>
            <a:ext cx="149308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953EDD7-2523-5647-B535-8FB2C5F48B4F}"/>
              </a:ext>
            </a:extLst>
          </p:cNvPr>
          <p:cNvSpPr/>
          <p:nvPr/>
        </p:nvSpPr>
        <p:spPr>
          <a:xfrm>
            <a:off x="3232313" y="3012682"/>
            <a:ext cx="577204" cy="57453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L</a:t>
            </a:r>
            <a:endParaRPr lang="en-TR" sz="32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601F64-E81C-F04D-B947-B25C773D1429}"/>
              </a:ext>
            </a:extLst>
          </p:cNvPr>
          <p:cNvSpPr/>
          <p:nvPr/>
        </p:nvSpPr>
        <p:spPr>
          <a:xfrm>
            <a:off x="3232313" y="2207037"/>
            <a:ext cx="577204" cy="574536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B85301-AB4B-3342-98C1-7D12CB518D36}"/>
              </a:ext>
            </a:extLst>
          </p:cNvPr>
          <p:cNvCxnSpPr>
            <a:cxnSpLocks/>
            <a:stCxn id="27" idx="1"/>
            <a:endCxn id="9" idx="6"/>
          </p:cNvCxnSpPr>
          <p:nvPr/>
        </p:nvCxnSpPr>
        <p:spPr>
          <a:xfrm flipH="1">
            <a:off x="2962626" y="2494305"/>
            <a:ext cx="2696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iangle 32">
            <a:extLst>
              <a:ext uri="{FF2B5EF4-FFF2-40B4-BE49-F238E27FC236}">
                <a16:creationId xmlns:a16="http://schemas.microsoft.com/office/drawing/2014/main" id="{C7C5C9BA-20D0-EA4A-9892-588F945C58FD}"/>
              </a:ext>
            </a:extLst>
          </p:cNvPr>
          <p:cNvSpPr/>
          <p:nvPr/>
        </p:nvSpPr>
        <p:spPr>
          <a:xfrm rot="5400000">
            <a:off x="2047132" y="3668528"/>
            <a:ext cx="758141" cy="82447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184CB2-92C5-454C-AF5B-50E2AFC02A4A}"/>
              </a:ext>
            </a:extLst>
          </p:cNvPr>
          <p:cNvSpPr/>
          <p:nvPr/>
        </p:nvSpPr>
        <p:spPr>
          <a:xfrm>
            <a:off x="2854626" y="4030813"/>
            <a:ext cx="108000" cy="10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04BE61-2368-DA41-876B-BFE0B52C93F8}"/>
              </a:ext>
            </a:extLst>
          </p:cNvPr>
          <p:cNvCxnSpPr>
            <a:cxnSpLocks/>
            <a:stCxn id="33" idx="3"/>
          </p:cNvCxnSpPr>
          <p:nvPr/>
        </p:nvCxnSpPr>
        <p:spPr>
          <a:xfrm flipH="1">
            <a:off x="1516894" y="4080768"/>
            <a:ext cx="4970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4AA49-647E-5A4F-B5EE-EEA07C1BACAD}"/>
              </a:ext>
            </a:extLst>
          </p:cNvPr>
          <p:cNvCxnSpPr>
            <a:cxnSpLocks/>
          </p:cNvCxnSpPr>
          <p:nvPr/>
        </p:nvCxnSpPr>
        <p:spPr>
          <a:xfrm flipV="1">
            <a:off x="1745494" y="4080767"/>
            <a:ext cx="0" cy="8220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9C47665-C98C-D448-B73F-39A24FAB37E9}"/>
              </a:ext>
            </a:extLst>
          </p:cNvPr>
          <p:cNvCxnSpPr>
            <a:cxnSpLocks/>
          </p:cNvCxnSpPr>
          <p:nvPr/>
        </p:nvCxnSpPr>
        <p:spPr>
          <a:xfrm flipH="1">
            <a:off x="1745494" y="4885040"/>
            <a:ext cx="149308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444DFBD-94AE-B849-AADF-876D1D30D3BC}"/>
              </a:ext>
            </a:extLst>
          </p:cNvPr>
          <p:cNvSpPr/>
          <p:nvPr/>
        </p:nvSpPr>
        <p:spPr>
          <a:xfrm>
            <a:off x="3232313" y="4601699"/>
            <a:ext cx="577204" cy="57453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C5911-8CC8-9947-BADA-883424A6999D}"/>
              </a:ext>
            </a:extLst>
          </p:cNvPr>
          <p:cNvSpPr/>
          <p:nvPr/>
        </p:nvSpPr>
        <p:spPr>
          <a:xfrm>
            <a:off x="3232313" y="3796054"/>
            <a:ext cx="577204" cy="574536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DCC17C-964E-0D43-8D52-644A4A1FF860}"/>
              </a:ext>
            </a:extLst>
          </p:cNvPr>
          <p:cNvCxnSpPr>
            <a:cxnSpLocks/>
            <a:stCxn id="39" idx="1"/>
            <a:endCxn id="34" idx="6"/>
          </p:cNvCxnSpPr>
          <p:nvPr/>
        </p:nvCxnSpPr>
        <p:spPr>
          <a:xfrm flipH="1">
            <a:off x="2962626" y="4083322"/>
            <a:ext cx="2696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E514FF-C9F0-8243-AF3B-C1AF35C7756C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3809517" y="2494305"/>
            <a:ext cx="4856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E7B2000-3F1D-8C43-BE0E-0A04510C28F6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3809517" y="3296023"/>
            <a:ext cx="4856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B1B1359-945C-1840-BC36-36BBA73FFA91}"/>
              </a:ext>
            </a:extLst>
          </p:cNvPr>
          <p:cNvCxnSpPr>
            <a:cxnSpLocks/>
            <a:endCxn id="39" idx="3"/>
          </p:cNvCxnSpPr>
          <p:nvPr/>
        </p:nvCxnSpPr>
        <p:spPr>
          <a:xfrm flipH="1">
            <a:off x="3809517" y="4083322"/>
            <a:ext cx="4856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DC8D993-1320-8A47-9082-D86D8FA05C36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3809516" y="4888967"/>
            <a:ext cx="4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C402276-8873-8D4B-8B77-5491935C9184}"/>
              </a:ext>
            </a:extLst>
          </p:cNvPr>
          <p:cNvSpPr txBox="1"/>
          <p:nvPr/>
        </p:nvSpPr>
        <p:spPr>
          <a:xfrm>
            <a:off x="4156253" y="2259546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76E1ECC-B21F-F240-9B8A-70A2A2A6F068}"/>
              </a:ext>
            </a:extLst>
          </p:cNvPr>
          <p:cNvSpPr txBox="1"/>
          <p:nvPr/>
        </p:nvSpPr>
        <p:spPr>
          <a:xfrm>
            <a:off x="4233519" y="3060092"/>
            <a:ext cx="57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0BA7E0-C2D7-DC41-883E-B91A687885ED}"/>
              </a:ext>
            </a:extLst>
          </p:cNvPr>
          <p:cNvSpPr txBox="1"/>
          <p:nvPr/>
        </p:nvSpPr>
        <p:spPr>
          <a:xfrm>
            <a:off x="4205238" y="3849934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0DB573E-0C28-2843-BD04-B5AE8FAD8830}"/>
              </a:ext>
            </a:extLst>
          </p:cNvPr>
          <p:cNvCxnSpPr>
            <a:cxnSpLocks/>
          </p:cNvCxnSpPr>
          <p:nvPr/>
        </p:nvCxnSpPr>
        <p:spPr>
          <a:xfrm>
            <a:off x="4386215" y="2339454"/>
            <a:ext cx="2883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9DE2F05-CC3C-B24D-A8E4-D663CF2AD67C}"/>
              </a:ext>
            </a:extLst>
          </p:cNvPr>
          <p:cNvCxnSpPr>
            <a:cxnSpLocks/>
          </p:cNvCxnSpPr>
          <p:nvPr/>
        </p:nvCxnSpPr>
        <p:spPr>
          <a:xfrm>
            <a:off x="4358093" y="3936190"/>
            <a:ext cx="30347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7EDC118-D5D8-7643-9A9F-D17984C0603A}"/>
              </a:ext>
            </a:extLst>
          </p:cNvPr>
          <p:cNvSpPr txBox="1"/>
          <p:nvPr/>
        </p:nvSpPr>
        <p:spPr>
          <a:xfrm>
            <a:off x="4196897" y="4665347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604C5F4-0C0F-0F43-9DA4-CC0A362157E4}"/>
              </a:ext>
            </a:extLst>
          </p:cNvPr>
          <p:cNvSpPr txBox="1"/>
          <p:nvPr/>
        </p:nvSpPr>
        <p:spPr>
          <a:xfrm>
            <a:off x="5196639" y="1620817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5822338-137D-F74D-B875-535DFC0C5F31}"/>
              </a:ext>
            </a:extLst>
          </p:cNvPr>
          <p:cNvCxnSpPr>
            <a:cxnSpLocks/>
          </p:cNvCxnSpPr>
          <p:nvPr/>
        </p:nvCxnSpPr>
        <p:spPr>
          <a:xfrm>
            <a:off x="5426601" y="1700725"/>
            <a:ext cx="2883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D1F25451-B001-F54E-BAF8-9379D708EF42}"/>
              </a:ext>
            </a:extLst>
          </p:cNvPr>
          <p:cNvSpPr txBox="1"/>
          <p:nvPr/>
        </p:nvSpPr>
        <p:spPr>
          <a:xfrm>
            <a:off x="5277434" y="2003521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9F51C0E-5C01-9D46-82E0-71C1AC58F3A6}"/>
              </a:ext>
            </a:extLst>
          </p:cNvPr>
          <p:cNvCxnSpPr>
            <a:cxnSpLocks/>
          </p:cNvCxnSpPr>
          <p:nvPr/>
        </p:nvCxnSpPr>
        <p:spPr>
          <a:xfrm>
            <a:off x="5430289" y="2089777"/>
            <a:ext cx="30347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EAC4D17A-238D-3E48-9E7F-1DBF920135C8}"/>
              </a:ext>
            </a:extLst>
          </p:cNvPr>
          <p:cNvSpPr txBox="1"/>
          <p:nvPr/>
        </p:nvSpPr>
        <p:spPr>
          <a:xfrm>
            <a:off x="5292565" y="2728863"/>
            <a:ext cx="57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30E4C70-7AAA-6B4E-87DA-6229CE1583E9}"/>
              </a:ext>
            </a:extLst>
          </p:cNvPr>
          <p:cNvSpPr txBox="1"/>
          <p:nvPr/>
        </p:nvSpPr>
        <p:spPr>
          <a:xfrm>
            <a:off x="5281138" y="3125182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1C6643E-0034-894E-B33F-490238BA77E5}"/>
              </a:ext>
            </a:extLst>
          </p:cNvPr>
          <p:cNvCxnSpPr>
            <a:cxnSpLocks/>
          </p:cNvCxnSpPr>
          <p:nvPr/>
        </p:nvCxnSpPr>
        <p:spPr>
          <a:xfrm>
            <a:off x="5433993" y="3211438"/>
            <a:ext cx="30347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CB21F63A-6447-1145-A4EC-2072C4B924A8}"/>
              </a:ext>
            </a:extLst>
          </p:cNvPr>
          <p:cNvSpPr txBox="1"/>
          <p:nvPr/>
        </p:nvSpPr>
        <p:spPr>
          <a:xfrm>
            <a:off x="5234961" y="3814403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2AA5FB0-C80D-EC4E-8213-C1E612B49944}"/>
              </a:ext>
            </a:extLst>
          </p:cNvPr>
          <p:cNvCxnSpPr>
            <a:cxnSpLocks/>
          </p:cNvCxnSpPr>
          <p:nvPr/>
        </p:nvCxnSpPr>
        <p:spPr>
          <a:xfrm>
            <a:off x="5464923" y="3894311"/>
            <a:ext cx="2883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8572C3A4-8D3C-0E4D-9679-B820BDB5F2B5}"/>
              </a:ext>
            </a:extLst>
          </p:cNvPr>
          <p:cNvSpPr txBox="1"/>
          <p:nvPr/>
        </p:nvSpPr>
        <p:spPr>
          <a:xfrm>
            <a:off x="5293548" y="4178929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BB46244-56E7-6140-936A-C7D073F1D8DB}"/>
              </a:ext>
            </a:extLst>
          </p:cNvPr>
          <p:cNvSpPr txBox="1"/>
          <p:nvPr/>
        </p:nvSpPr>
        <p:spPr>
          <a:xfrm>
            <a:off x="5313815" y="5251156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7832AFA-DF51-6243-B636-99F4D4887BF2}"/>
              </a:ext>
            </a:extLst>
          </p:cNvPr>
          <p:cNvSpPr txBox="1"/>
          <p:nvPr/>
        </p:nvSpPr>
        <p:spPr>
          <a:xfrm>
            <a:off x="5246391" y="4862375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6933EF7-142D-5546-93CD-A4F1858B9DC1}"/>
              </a:ext>
            </a:extLst>
          </p:cNvPr>
          <p:cNvSpPr txBox="1"/>
          <p:nvPr/>
        </p:nvSpPr>
        <p:spPr>
          <a:xfrm>
            <a:off x="7416263" y="1774426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latin typeface="Cambria" panose="02040503050406030204" pitchFamily="18" charset="0"/>
              </a:rPr>
              <a:t>S0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A1DB379-76E7-B243-A4A3-1074F0C1F503}"/>
              </a:ext>
            </a:extLst>
          </p:cNvPr>
          <p:cNvSpPr txBox="1"/>
          <p:nvPr/>
        </p:nvSpPr>
        <p:spPr>
          <a:xfrm>
            <a:off x="7430714" y="2868564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latin typeface="Cambria" panose="02040503050406030204" pitchFamily="18" charset="0"/>
              </a:rPr>
              <a:t>S1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A837EFD-795D-1948-A400-155EA60D4D6E}"/>
              </a:ext>
            </a:extLst>
          </p:cNvPr>
          <p:cNvSpPr txBox="1"/>
          <p:nvPr/>
        </p:nvSpPr>
        <p:spPr>
          <a:xfrm>
            <a:off x="7416263" y="3957533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latin typeface="Cambria" panose="02040503050406030204" pitchFamily="18" charset="0"/>
              </a:rPr>
              <a:t>S2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2AFED04-1DC9-5142-BFDE-08C8D86A95CB}"/>
              </a:ext>
            </a:extLst>
          </p:cNvPr>
          <p:cNvSpPr txBox="1"/>
          <p:nvPr/>
        </p:nvSpPr>
        <p:spPr>
          <a:xfrm>
            <a:off x="7425538" y="5020547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latin typeface="Cambria" panose="02040503050406030204" pitchFamily="18" charset="0"/>
              </a:rPr>
              <a:t>S3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9F56E8-4E3D-3C47-9CAC-057FDFB2076B}"/>
              </a:ext>
            </a:extLst>
          </p:cNvPr>
          <p:cNvSpPr txBox="1"/>
          <p:nvPr/>
        </p:nvSpPr>
        <p:spPr>
          <a:xfrm>
            <a:off x="356133" y="930358"/>
            <a:ext cx="200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i="1" dirty="0">
                <a:latin typeface="Cambria" panose="02040503050406030204" pitchFamily="18" charset="0"/>
              </a:rPr>
              <a:t>Command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54E3068-31F1-804A-A842-241A9D9CA7E8}"/>
              </a:ext>
            </a:extLst>
          </p:cNvPr>
          <p:cNvSpPr txBox="1"/>
          <p:nvPr/>
        </p:nvSpPr>
        <p:spPr>
          <a:xfrm>
            <a:off x="2206147" y="933341"/>
            <a:ext cx="200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solidFill>
                  <a:srgbClr val="3D8AFF"/>
                </a:solidFill>
                <a:latin typeface="Cambria" panose="02040503050406030204" pitchFamily="18" charset="0"/>
              </a:rPr>
              <a:t>ACT R0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513A367-DEC2-D948-A148-36D58CE9B9F9}"/>
              </a:ext>
            </a:extLst>
          </p:cNvPr>
          <p:cNvSpPr/>
          <p:nvPr/>
        </p:nvSpPr>
        <p:spPr>
          <a:xfrm>
            <a:off x="997865" y="1329210"/>
            <a:ext cx="1820380" cy="990779"/>
          </a:xfrm>
          <a:custGeom>
            <a:avLst/>
            <a:gdLst>
              <a:gd name="connsiteX0" fmla="*/ 2087119 w 2087119"/>
              <a:gd name="connsiteY0" fmla="*/ 0 h 1145512"/>
              <a:gd name="connsiteX1" fmla="*/ 117642 w 2087119"/>
              <a:gd name="connsiteY1" fmla="*/ 582804 h 1145512"/>
              <a:gd name="connsiteX2" fmla="*/ 238222 w 2087119"/>
              <a:gd name="connsiteY2" fmla="*/ 1145512 h 114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7119" h="1145512">
                <a:moveTo>
                  <a:pt x="2087119" y="0"/>
                </a:moveTo>
                <a:cubicBezTo>
                  <a:pt x="1256455" y="195942"/>
                  <a:pt x="425791" y="391885"/>
                  <a:pt x="117642" y="582804"/>
                </a:cubicBezTo>
                <a:cubicBezTo>
                  <a:pt x="-190507" y="773723"/>
                  <a:pt x="199703" y="1051727"/>
                  <a:pt x="238222" y="114551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E989FB-D0C0-0B4F-B418-F01BFCE687CC}"/>
              </a:ext>
            </a:extLst>
          </p:cNvPr>
          <p:cNvSpPr txBox="1"/>
          <p:nvPr/>
        </p:nvSpPr>
        <p:spPr>
          <a:xfrm>
            <a:off x="1006004" y="2258707"/>
            <a:ext cx="67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solidFill>
                  <a:srgbClr val="3D8AFF"/>
                </a:solidFill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B42D03D-7BC7-C440-81DF-FCEDF8F68E58}"/>
              </a:ext>
            </a:extLst>
          </p:cNvPr>
          <p:cNvSpPr txBox="1"/>
          <p:nvPr/>
        </p:nvSpPr>
        <p:spPr>
          <a:xfrm>
            <a:off x="997865" y="3835771"/>
            <a:ext cx="67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solidFill>
                  <a:srgbClr val="3D8AFF"/>
                </a:solidFill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A1E845-72B6-FC48-AA0C-45C640E45534}"/>
              </a:ext>
            </a:extLst>
          </p:cNvPr>
          <p:cNvSpPr/>
          <p:nvPr/>
        </p:nvSpPr>
        <p:spPr>
          <a:xfrm>
            <a:off x="6588843" y="1722704"/>
            <a:ext cx="435998" cy="6398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0A892B7-4574-DE4C-A5A1-5C3A5556B0D2}"/>
              </a:ext>
            </a:extLst>
          </p:cNvPr>
          <p:cNvSpPr/>
          <p:nvPr/>
        </p:nvSpPr>
        <p:spPr>
          <a:xfrm>
            <a:off x="583912" y="1309113"/>
            <a:ext cx="2370303" cy="2781825"/>
          </a:xfrm>
          <a:custGeom>
            <a:avLst/>
            <a:gdLst>
              <a:gd name="connsiteX0" fmla="*/ 2370303 w 2370303"/>
              <a:gd name="connsiteY0" fmla="*/ 0 h 2954216"/>
              <a:gd name="connsiteX1" fmla="*/ 119473 w 2370303"/>
              <a:gd name="connsiteY1" fmla="*/ 1909187 h 2954216"/>
              <a:gd name="connsiteX2" fmla="*/ 511358 w 2370303"/>
              <a:gd name="connsiteY2" fmla="*/ 2954216 h 295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0303" h="2954216">
                <a:moveTo>
                  <a:pt x="2370303" y="0"/>
                </a:moveTo>
                <a:cubicBezTo>
                  <a:pt x="1399800" y="708409"/>
                  <a:pt x="429297" y="1416818"/>
                  <a:pt x="119473" y="1909187"/>
                </a:cubicBezTo>
                <a:cubicBezTo>
                  <a:pt x="-190351" y="2401556"/>
                  <a:pt x="160503" y="2677886"/>
                  <a:pt x="511358" y="2954216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44BFE-48F8-B146-BCCD-32482E17678A}"/>
              </a:ext>
            </a:extLst>
          </p:cNvPr>
          <p:cNvSpPr/>
          <p:nvPr/>
        </p:nvSpPr>
        <p:spPr>
          <a:xfrm>
            <a:off x="6307674" y="1722704"/>
            <a:ext cx="486295" cy="6398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6866C4-85F2-404A-826B-6C4A4AEDC2FC}"/>
              </a:ext>
            </a:extLst>
          </p:cNvPr>
          <p:cNvCxnSpPr/>
          <p:nvPr/>
        </p:nvCxnSpPr>
        <p:spPr>
          <a:xfrm>
            <a:off x="6793969" y="1741755"/>
            <a:ext cx="0" cy="601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B53EE6-EA69-7A46-99A8-A8A968471BE6}"/>
              </a:ext>
            </a:extLst>
          </p:cNvPr>
          <p:cNvCxnSpPr>
            <a:stCxn id="89" idx="3"/>
          </p:cNvCxnSpPr>
          <p:nvPr/>
        </p:nvCxnSpPr>
        <p:spPr>
          <a:xfrm flipV="1">
            <a:off x="5952634" y="1837978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E9611BB-9EC7-5943-9337-2E60C34DC207}"/>
              </a:ext>
            </a:extLst>
          </p:cNvPr>
          <p:cNvCxnSpPr/>
          <p:nvPr/>
        </p:nvCxnSpPr>
        <p:spPr>
          <a:xfrm flipV="1">
            <a:off x="5947674" y="2228146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5A99695-F527-C84A-9CEE-C21348CDB606}"/>
              </a:ext>
            </a:extLst>
          </p:cNvPr>
          <p:cNvCxnSpPr>
            <a:cxnSpLocks/>
            <a:endCxn id="103" idx="1"/>
          </p:cNvCxnSpPr>
          <p:nvPr/>
        </p:nvCxnSpPr>
        <p:spPr>
          <a:xfrm flipV="1">
            <a:off x="7024841" y="2036036"/>
            <a:ext cx="3914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FF45C3FB-06E9-714D-8F8F-A126D2EA94F3}"/>
              </a:ext>
            </a:extLst>
          </p:cNvPr>
          <p:cNvSpPr/>
          <p:nvPr/>
        </p:nvSpPr>
        <p:spPr>
          <a:xfrm>
            <a:off x="6588843" y="2881859"/>
            <a:ext cx="435998" cy="6398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17FB554-3787-5045-97E2-A5DEDE812BE7}"/>
              </a:ext>
            </a:extLst>
          </p:cNvPr>
          <p:cNvSpPr/>
          <p:nvPr/>
        </p:nvSpPr>
        <p:spPr>
          <a:xfrm>
            <a:off x="6307674" y="2881859"/>
            <a:ext cx="486295" cy="6398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C5A8E4C-D60D-974A-8C3F-643E0D77B6A2}"/>
              </a:ext>
            </a:extLst>
          </p:cNvPr>
          <p:cNvCxnSpPr/>
          <p:nvPr/>
        </p:nvCxnSpPr>
        <p:spPr>
          <a:xfrm>
            <a:off x="6793969" y="2900910"/>
            <a:ext cx="0" cy="601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D2D237A-F715-C347-9EE6-B20E8088EE58}"/>
              </a:ext>
            </a:extLst>
          </p:cNvPr>
          <p:cNvCxnSpPr/>
          <p:nvPr/>
        </p:nvCxnSpPr>
        <p:spPr>
          <a:xfrm flipV="1">
            <a:off x="5952634" y="2997133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60077F8-5FB9-0543-AA84-AC42B8ECE562}"/>
              </a:ext>
            </a:extLst>
          </p:cNvPr>
          <p:cNvCxnSpPr/>
          <p:nvPr/>
        </p:nvCxnSpPr>
        <p:spPr>
          <a:xfrm flipV="1">
            <a:off x="5947674" y="3387301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E2F43F6-D022-2142-8B56-BA1E385F5653}"/>
              </a:ext>
            </a:extLst>
          </p:cNvPr>
          <p:cNvCxnSpPr>
            <a:cxnSpLocks/>
          </p:cNvCxnSpPr>
          <p:nvPr/>
        </p:nvCxnSpPr>
        <p:spPr>
          <a:xfrm flipV="1">
            <a:off x="7024841" y="3195191"/>
            <a:ext cx="3914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F31A6D7F-5941-3645-B2C2-A8DA9F94B063}"/>
              </a:ext>
            </a:extLst>
          </p:cNvPr>
          <p:cNvSpPr/>
          <p:nvPr/>
        </p:nvSpPr>
        <p:spPr>
          <a:xfrm>
            <a:off x="6588843" y="3927053"/>
            <a:ext cx="435998" cy="6398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AD53A96-18CF-054C-8A59-2DD95790D5DF}"/>
              </a:ext>
            </a:extLst>
          </p:cNvPr>
          <p:cNvSpPr/>
          <p:nvPr/>
        </p:nvSpPr>
        <p:spPr>
          <a:xfrm>
            <a:off x="6307674" y="3927053"/>
            <a:ext cx="486295" cy="6398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23F1619-8140-6045-AE97-650307E6B42D}"/>
              </a:ext>
            </a:extLst>
          </p:cNvPr>
          <p:cNvCxnSpPr/>
          <p:nvPr/>
        </p:nvCxnSpPr>
        <p:spPr>
          <a:xfrm>
            <a:off x="6793969" y="3946104"/>
            <a:ext cx="0" cy="601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CCB6F3F-3766-1543-B5D0-BA2E1905A13E}"/>
              </a:ext>
            </a:extLst>
          </p:cNvPr>
          <p:cNvCxnSpPr/>
          <p:nvPr/>
        </p:nvCxnSpPr>
        <p:spPr>
          <a:xfrm flipV="1">
            <a:off x="5952634" y="4042327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D887249-A704-A041-A378-50D5609D69DC}"/>
              </a:ext>
            </a:extLst>
          </p:cNvPr>
          <p:cNvCxnSpPr/>
          <p:nvPr/>
        </p:nvCxnSpPr>
        <p:spPr>
          <a:xfrm flipV="1">
            <a:off x="5947674" y="4432495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1CF4D02-4236-B74D-B01B-AA69F8CC4E56}"/>
              </a:ext>
            </a:extLst>
          </p:cNvPr>
          <p:cNvCxnSpPr>
            <a:cxnSpLocks/>
          </p:cNvCxnSpPr>
          <p:nvPr/>
        </p:nvCxnSpPr>
        <p:spPr>
          <a:xfrm flipV="1">
            <a:off x="7024841" y="4240385"/>
            <a:ext cx="3914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DBE36A1D-F2E2-C740-BBE8-8B2671C6BD04}"/>
              </a:ext>
            </a:extLst>
          </p:cNvPr>
          <p:cNvSpPr/>
          <p:nvPr/>
        </p:nvSpPr>
        <p:spPr>
          <a:xfrm>
            <a:off x="6588843" y="4972247"/>
            <a:ext cx="435998" cy="6398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FD73A58-6BAF-C846-949D-B37BEF4CEDA0}"/>
              </a:ext>
            </a:extLst>
          </p:cNvPr>
          <p:cNvSpPr/>
          <p:nvPr/>
        </p:nvSpPr>
        <p:spPr>
          <a:xfrm>
            <a:off x="6307674" y="4972247"/>
            <a:ext cx="486295" cy="6398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98EEEFC-E134-4040-AE45-1A1F67C701CF}"/>
              </a:ext>
            </a:extLst>
          </p:cNvPr>
          <p:cNvCxnSpPr/>
          <p:nvPr/>
        </p:nvCxnSpPr>
        <p:spPr>
          <a:xfrm>
            <a:off x="6793969" y="4991298"/>
            <a:ext cx="0" cy="601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4A08321-7646-7A4D-BE85-75057A185631}"/>
              </a:ext>
            </a:extLst>
          </p:cNvPr>
          <p:cNvCxnSpPr/>
          <p:nvPr/>
        </p:nvCxnSpPr>
        <p:spPr>
          <a:xfrm flipV="1">
            <a:off x="5952634" y="5087521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3E4C165-9F41-9242-8E06-B509F4F7CD89}"/>
              </a:ext>
            </a:extLst>
          </p:cNvPr>
          <p:cNvCxnSpPr/>
          <p:nvPr/>
        </p:nvCxnSpPr>
        <p:spPr>
          <a:xfrm flipV="1">
            <a:off x="5947674" y="5477689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CC17295-F480-A74C-8E04-10D3BCF7F62E}"/>
              </a:ext>
            </a:extLst>
          </p:cNvPr>
          <p:cNvCxnSpPr>
            <a:cxnSpLocks/>
          </p:cNvCxnSpPr>
          <p:nvPr/>
        </p:nvCxnSpPr>
        <p:spPr>
          <a:xfrm flipV="1">
            <a:off x="7024841" y="5285579"/>
            <a:ext cx="3914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C8B508D-1E11-294B-A330-275DF328382A}"/>
              </a:ext>
            </a:extLst>
          </p:cNvPr>
          <p:cNvSpPr/>
          <p:nvPr/>
        </p:nvSpPr>
        <p:spPr>
          <a:xfrm>
            <a:off x="0" y="5792157"/>
            <a:ext cx="9144000" cy="670311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dirty="0">
                <a:solidFill>
                  <a:schemeClr val="bg1"/>
                </a:solidFill>
                <a:latin typeface="Cambria" panose="02040503050406030204" pitchFamily="18" charset="0"/>
              </a:rPr>
              <a:t>First ACT command drives a single wordline</a:t>
            </a:r>
          </a:p>
        </p:txBody>
      </p:sp>
    </p:spTree>
    <p:extLst>
      <p:ext uri="{BB962C8B-B14F-4D97-AF65-F5344CB8AC3E}">
        <p14:creationId xmlns:p14="http://schemas.microsoft.com/office/powerpoint/2010/main" val="21189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89" grpId="0"/>
      <p:bldP spid="91" grpId="0"/>
      <p:bldP spid="94" grpId="0"/>
      <p:bldP spid="98" grpId="0"/>
      <p:bldP spid="103" grpId="0"/>
      <p:bldP spid="58" grpId="0"/>
      <p:bldP spid="3" grpId="0" animBg="1"/>
      <p:bldP spid="3" grpId="1" animBg="1"/>
      <p:bldP spid="63" grpId="0"/>
      <p:bldP spid="65" grpId="0"/>
      <p:bldP spid="6" grpId="0" animBg="1"/>
      <p:bldP spid="6" grpId="1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3AE5B-237F-1C4C-86AB-39F32002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Hypothetical Row Decoder</a:t>
            </a:r>
            <a:endParaRPr lang="en-TR" sz="4800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7A0C781-8A02-2D4A-83C9-4B325D88F5C5}"/>
              </a:ext>
            </a:extLst>
          </p:cNvPr>
          <p:cNvSpPr/>
          <p:nvPr/>
        </p:nvSpPr>
        <p:spPr>
          <a:xfrm rot="5400000">
            <a:off x="2047132" y="2082215"/>
            <a:ext cx="758141" cy="824478"/>
          </a:xfrm>
          <a:prstGeom prst="triangl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A4E3A6-2709-0540-B9DC-D45136E628B6}"/>
              </a:ext>
            </a:extLst>
          </p:cNvPr>
          <p:cNvSpPr/>
          <p:nvPr/>
        </p:nvSpPr>
        <p:spPr>
          <a:xfrm>
            <a:off x="2854626" y="2444500"/>
            <a:ext cx="108000" cy="10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4BA68C-C0A6-BA4D-9BCE-E2846532FF06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1516894" y="2494455"/>
            <a:ext cx="4970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40FD84-1836-CD41-8BA0-8425E235ACE3}"/>
              </a:ext>
            </a:extLst>
          </p:cNvPr>
          <p:cNvCxnSpPr>
            <a:cxnSpLocks/>
          </p:cNvCxnSpPr>
          <p:nvPr/>
        </p:nvCxnSpPr>
        <p:spPr>
          <a:xfrm flipV="1">
            <a:off x="1745494" y="2494454"/>
            <a:ext cx="0" cy="8220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AC1A82-A4D9-9E4B-980A-6815B7822D7F}"/>
              </a:ext>
            </a:extLst>
          </p:cNvPr>
          <p:cNvCxnSpPr>
            <a:cxnSpLocks/>
          </p:cNvCxnSpPr>
          <p:nvPr/>
        </p:nvCxnSpPr>
        <p:spPr>
          <a:xfrm flipH="1">
            <a:off x="1745494" y="3298727"/>
            <a:ext cx="149308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953EDD7-2523-5647-B535-8FB2C5F48B4F}"/>
              </a:ext>
            </a:extLst>
          </p:cNvPr>
          <p:cNvSpPr/>
          <p:nvPr/>
        </p:nvSpPr>
        <p:spPr>
          <a:xfrm>
            <a:off x="3232313" y="3015386"/>
            <a:ext cx="577204" cy="57453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L</a:t>
            </a:r>
            <a:endParaRPr lang="en-TR" sz="32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601F64-E81C-F04D-B947-B25C773D1429}"/>
              </a:ext>
            </a:extLst>
          </p:cNvPr>
          <p:cNvSpPr/>
          <p:nvPr/>
        </p:nvSpPr>
        <p:spPr>
          <a:xfrm>
            <a:off x="3232313" y="2209741"/>
            <a:ext cx="577204" cy="574536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B85301-AB4B-3342-98C1-7D12CB518D36}"/>
              </a:ext>
            </a:extLst>
          </p:cNvPr>
          <p:cNvCxnSpPr>
            <a:cxnSpLocks/>
            <a:stCxn id="27" idx="1"/>
            <a:endCxn id="9" idx="6"/>
          </p:cNvCxnSpPr>
          <p:nvPr/>
        </p:nvCxnSpPr>
        <p:spPr>
          <a:xfrm flipH="1">
            <a:off x="2962626" y="2497009"/>
            <a:ext cx="269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iangle 32">
            <a:extLst>
              <a:ext uri="{FF2B5EF4-FFF2-40B4-BE49-F238E27FC236}">
                <a16:creationId xmlns:a16="http://schemas.microsoft.com/office/drawing/2014/main" id="{C7C5C9BA-20D0-EA4A-9892-588F945C58FD}"/>
              </a:ext>
            </a:extLst>
          </p:cNvPr>
          <p:cNvSpPr/>
          <p:nvPr/>
        </p:nvSpPr>
        <p:spPr>
          <a:xfrm rot="5400000">
            <a:off x="2047132" y="3671232"/>
            <a:ext cx="758141" cy="824478"/>
          </a:xfrm>
          <a:prstGeom prst="triangl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184CB2-92C5-454C-AF5B-50E2AFC02A4A}"/>
              </a:ext>
            </a:extLst>
          </p:cNvPr>
          <p:cNvSpPr/>
          <p:nvPr/>
        </p:nvSpPr>
        <p:spPr>
          <a:xfrm>
            <a:off x="2854626" y="4033517"/>
            <a:ext cx="108000" cy="10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04BE61-2368-DA41-876B-BFE0B52C93F8}"/>
              </a:ext>
            </a:extLst>
          </p:cNvPr>
          <p:cNvCxnSpPr>
            <a:cxnSpLocks/>
            <a:stCxn id="33" idx="3"/>
          </p:cNvCxnSpPr>
          <p:nvPr/>
        </p:nvCxnSpPr>
        <p:spPr>
          <a:xfrm flipH="1">
            <a:off x="1516894" y="4083472"/>
            <a:ext cx="4970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4AA49-647E-5A4F-B5EE-EEA07C1BACAD}"/>
              </a:ext>
            </a:extLst>
          </p:cNvPr>
          <p:cNvCxnSpPr>
            <a:cxnSpLocks/>
          </p:cNvCxnSpPr>
          <p:nvPr/>
        </p:nvCxnSpPr>
        <p:spPr>
          <a:xfrm flipV="1">
            <a:off x="1745494" y="4083471"/>
            <a:ext cx="0" cy="8220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9C47665-C98C-D448-B73F-39A24FAB37E9}"/>
              </a:ext>
            </a:extLst>
          </p:cNvPr>
          <p:cNvCxnSpPr>
            <a:cxnSpLocks/>
          </p:cNvCxnSpPr>
          <p:nvPr/>
        </p:nvCxnSpPr>
        <p:spPr>
          <a:xfrm flipH="1">
            <a:off x="1745494" y="4887744"/>
            <a:ext cx="149308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444DFBD-94AE-B849-AADF-876D1D30D3BC}"/>
              </a:ext>
            </a:extLst>
          </p:cNvPr>
          <p:cNvSpPr/>
          <p:nvPr/>
        </p:nvSpPr>
        <p:spPr>
          <a:xfrm>
            <a:off x="3232313" y="4604403"/>
            <a:ext cx="577204" cy="57453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C5911-8CC8-9947-BADA-883424A6999D}"/>
              </a:ext>
            </a:extLst>
          </p:cNvPr>
          <p:cNvSpPr/>
          <p:nvPr/>
        </p:nvSpPr>
        <p:spPr>
          <a:xfrm>
            <a:off x="3232313" y="3798758"/>
            <a:ext cx="577204" cy="574536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DCC17C-964E-0D43-8D52-644A4A1FF860}"/>
              </a:ext>
            </a:extLst>
          </p:cNvPr>
          <p:cNvCxnSpPr>
            <a:cxnSpLocks/>
            <a:stCxn id="39" idx="1"/>
            <a:endCxn id="34" idx="6"/>
          </p:cNvCxnSpPr>
          <p:nvPr/>
        </p:nvCxnSpPr>
        <p:spPr>
          <a:xfrm flipH="1">
            <a:off x="2962626" y="4086026"/>
            <a:ext cx="269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E514FF-C9F0-8243-AF3B-C1AF35C7756C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3809517" y="2497009"/>
            <a:ext cx="4856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E7B2000-3F1D-8C43-BE0E-0A04510C28F6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3809517" y="3298727"/>
            <a:ext cx="4856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B1B1359-945C-1840-BC36-36BBA73FFA91}"/>
              </a:ext>
            </a:extLst>
          </p:cNvPr>
          <p:cNvCxnSpPr>
            <a:cxnSpLocks/>
            <a:endCxn id="39" idx="3"/>
          </p:cNvCxnSpPr>
          <p:nvPr/>
        </p:nvCxnSpPr>
        <p:spPr>
          <a:xfrm flipH="1">
            <a:off x="3809517" y="4086026"/>
            <a:ext cx="4856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DC8D993-1320-8A47-9082-D86D8FA05C36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3809516" y="4891671"/>
            <a:ext cx="4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C402276-8873-8D4B-8B77-5491935C9184}"/>
              </a:ext>
            </a:extLst>
          </p:cNvPr>
          <p:cNvSpPr txBox="1"/>
          <p:nvPr/>
        </p:nvSpPr>
        <p:spPr>
          <a:xfrm>
            <a:off x="4156253" y="2262250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76E1ECC-B21F-F240-9B8A-70A2A2A6F068}"/>
              </a:ext>
            </a:extLst>
          </p:cNvPr>
          <p:cNvSpPr txBox="1"/>
          <p:nvPr/>
        </p:nvSpPr>
        <p:spPr>
          <a:xfrm>
            <a:off x="4233519" y="3062796"/>
            <a:ext cx="57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0BA7E0-C2D7-DC41-883E-B91A687885ED}"/>
              </a:ext>
            </a:extLst>
          </p:cNvPr>
          <p:cNvSpPr txBox="1"/>
          <p:nvPr/>
        </p:nvSpPr>
        <p:spPr>
          <a:xfrm>
            <a:off x="4205238" y="3852638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0DB573E-0C28-2843-BD04-B5AE8FAD8830}"/>
              </a:ext>
            </a:extLst>
          </p:cNvPr>
          <p:cNvCxnSpPr>
            <a:cxnSpLocks/>
          </p:cNvCxnSpPr>
          <p:nvPr/>
        </p:nvCxnSpPr>
        <p:spPr>
          <a:xfrm>
            <a:off x="4386215" y="2342158"/>
            <a:ext cx="28838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9DE2F05-CC3C-B24D-A8E4-D663CF2AD67C}"/>
              </a:ext>
            </a:extLst>
          </p:cNvPr>
          <p:cNvCxnSpPr>
            <a:cxnSpLocks/>
          </p:cNvCxnSpPr>
          <p:nvPr/>
        </p:nvCxnSpPr>
        <p:spPr>
          <a:xfrm>
            <a:off x="4358093" y="3938894"/>
            <a:ext cx="30347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7EDC118-D5D8-7643-9A9F-D17984C0603A}"/>
              </a:ext>
            </a:extLst>
          </p:cNvPr>
          <p:cNvSpPr txBox="1"/>
          <p:nvPr/>
        </p:nvSpPr>
        <p:spPr>
          <a:xfrm>
            <a:off x="4196897" y="4668051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604C5F4-0C0F-0F43-9DA4-CC0A362157E4}"/>
              </a:ext>
            </a:extLst>
          </p:cNvPr>
          <p:cNvSpPr txBox="1"/>
          <p:nvPr/>
        </p:nvSpPr>
        <p:spPr>
          <a:xfrm>
            <a:off x="5196639" y="1623521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5822338-137D-F74D-B875-535DFC0C5F31}"/>
              </a:ext>
            </a:extLst>
          </p:cNvPr>
          <p:cNvCxnSpPr>
            <a:cxnSpLocks/>
          </p:cNvCxnSpPr>
          <p:nvPr/>
        </p:nvCxnSpPr>
        <p:spPr>
          <a:xfrm>
            <a:off x="5426601" y="1703429"/>
            <a:ext cx="28838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D1F25451-B001-F54E-BAF8-9379D708EF42}"/>
              </a:ext>
            </a:extLst>
          </p:cNvPr>
          <p:cNvSpPr txBox="1"/>
          <p:nvPr/>
        </p:nvSpPr>
        <p:spPr>
          <a:xfrm>
            <a:off x="5277434" y="2006225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9F51C0E-5C01-9D46-82E0-71C1AC58F3A6}"/>
              </a:ext>
            </a:extLst>
          </p:cNvPr>
          <p:cNvCxnSpPr>
            <a:cxnSpLocks/>
          </p:cNvCxnSpPr>
          <p:nvPr/>
        </p:nvCxnSpPr>
        <p:spPr>
          <a:xfrm>
            <a:off x="5430289" y="2092481"/>
            <a:ext cx="30347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EAC4D17A-238D-3E48-9E7F-1DBF920135C8}"/>
              </a:ext>
            </a:extLst>
          </p:cNvPr>
          <p:cNvSpPr txBox="1"/>
          <p:nvPr/>
        </p:nvSpPr>
        <p:spPr>
          <a:xfrm>
            <a:off x="5292565" y="2731567"/>
            <a:ext cx="57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30E4C70-7AAA-6B4E-87DA-6229CE1583E9}"/>
              </a:ext>
            </a:extLst>
          </p:cNvPr>
          <p:cNvSpPr txBox="1"/>
          <p:nvPr/>
        </p:nvSpPr>
        <p:spPr>
          <a:xfrm>
            <a:off x="5281138" y="3127886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1C6643E-0034-894E-B33F-490238BA77E5}"/>
              </a:ext>
            </a:extLst>
          </p:cNvPr>
          <p:cNvCxnSpPr>
            <a:cxnSpLocks/>
          </p:cNvCxnSpPr>
          <p:nvPr/>
        </p:nvCxnSpPr>
        <p:spPr>
          <a:xfrm>
            <a:off x="5433993" y="3214142"/>
            <a:ext cx="30347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CB21F63A-6447-1145-A4EC-2072C4B924A8}"/>
              </a:ext>
            </a:extLst>
          </p:cNvPr>
          <p:cNvSpPr txBox="1"/>
          <p:nvPr/>
        </p:nvSpPr>
        <p:spPr>
          <a:xfrm>
            <a:off x="5234961" y="3817107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2AA5FB0-C80D-EC4E-8213-C1E612B49944}"/>
              </a:ext>
            </a:extLst>
          </p:cNvPr>
          <p:cNvCxnSpPr>
            <a:cxnSpLocks/>
          </p:cNvCxnSpPr>
          <p:nvPr/>
        </p:nvCxnSpPr>
        <p:spPr>
          <a:xfrm>
            <a:off x="5464923" y="3897015"/>
            <a:ext cx="28838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8572C3A4-8D3C-0E4D-9679-B820BDB5F2B5}"/>
              </a:ext>
            </a:extLst>
          </p:cNvPr>
          <p:cNvSpPr txBox="1"/>
          <p:nvPr/>
        </p:nvSpPr>
        <p:spPr>
          <a:xfrm>
            <a:off x="5293548" y="4181633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BB46244-56E7-6140-936A-C7D073F1D8DB}"/>
              </a:ext>
            </a:extLst>
          </p:cNvPr>
          <p:cNvSpPr txBox="1"/>
          <p:nvPr/>
        </p:nvSpPr>
        <p:spPr>
          <a:xfrm>
            <a:off x="5318053" y="5254073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7832AFA-DF51-6243-B636-99F4D4887BF2}"/>
              </a:ext>
            </a:extLst>
          </p:cNvPr>
          <p:cNvSpPr txBox="1"/>
          <p:nvPr/>
        </p:nvSpPr>
        <p:spPr>
          <a:xfrm>
            <a:off x="5246391" y="4865079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6933EF7-142D-5546-93CD-A4F1858B9DC1}"/>
              </a:ext>
            </a:extLst>
          </p:cNvPr>
          <p:cNvSpPr txBox="1"/>
          <p:nvPr/>
        </p:nvSpPr>
        <p:spPr>
          <a:xfrm>
            <a:off x="7416263" y="1777130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S0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A1DB379-76E7-B243-A4A3-1074F0C1F503}"/>
              </a:ext>
            </a:extLst>
          </p:cNvPr>
          <p:cNvSpPr txBox="1"/>
          <p:nvPr/>
        </p:nvSpPr>
        <p:spPr>
          <a:xfrm>
            <a:off x="7430714" y="2871268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latin typeface="Cambria" panose="02040503050406030204" pitchFamily="18" charset="0"/>
              </a:rPr>
              <a:t>S1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A837EFD-795D-1948-A400-155EA60D4D6E}"/>
              </a:ext>
            </a:extLst>
          </p:cNvPr>
          <p:cNvSpPr txBox="1"/>
          <p:nvPr/>
        </p:nvSpPr>
        <p:spPr>
          <a:xfrm>
            <a:off x="7416263" y="3960237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latin typeface="Cambria" panose="02040503050406030204" pitchFamily="18" charset="0"/>
              </a:rPr>
              <a:t>S2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2AFED04-1DC9-5142-BFDE-08C8D86A95CB}"/>
              </a:ext>
            </a:extLst>
          </p:cNvPr>
          <p:cNvSpPr txBox="1"/>
          <p:nvPr/>
        </p:nvSpPr>
        <p:spPr>
          <a:xfrm>
            <a:off x="7425538" y="5023251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latin typeface="Cambria" panose="02040503050406030204" pitchFamily="18" charset="0"/>
              </a:rPr>
              <a:t>S3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9F56E8-4E3D-3C47-9CAC-057FDFB2076B}"/>
              </a:ext>
            </a:extLst>
          </p:cNvPr>
          <p:cNvSpPr txBox="1"/>
          <p:nvPr/>
        </p:nvSpPr>
        <p:spPr>
          <a:xfrm>
            <a:off x="356133" y="939676"/>
            <a:ext cx="200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i="1" dirty="0">
                <a:latin typeface="Cambria" panose="02040503050406030204" pitchFamily="18" charset="0"/>
              </a:rPr>
              <a:t>Command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54E3068-31F1-804A-A842-241A9D9CA7E8}"/>
              </a:ext>
            </a:extLst>
          </p:cNvPr>
          <p:cNvSpPr txBox="1"/>
          <p:nvPr/>
        </p:nvSpPr>
        <p:spPr>
          <a:xfrm>
            <a:off x="2206147" y="939676"/>
            <a:ext cx="200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latin typeface="Cambria" panose="02040503050406030204" pitchFamily="18" charset="0"/>
              </a:rPr>
              <a:t>ACT R0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E989FB-D0C0-0B4F-B418-F01BFCE687CC}"/>
              </a:ext>
            </a:extLst>
          </p:cNvPr>
          <p:cNvSpPr txBox="1"/>
          <p:nvPr/>
        </p:nvSpPr>
        <p:spPr>
          <a:xfrm>
            <a:off x="1006004" y="2261411"/>
            <a:ext cx="67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B42D03D-7BC7-C440-81DF-FCEDF8F68E58}"/>
              </a:ext>
            </a:extLst>
          </p:cNvPr>
          <p:cNvSpPr txBox="1"/>
          <p:nvPr/>
        </p:nvSpPr>
        <p:spPr>
          <a:xfrm>
            <a:off x="997865" y="3838475"/>
            <a:ext cx="67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A1E845-72B6-FC48-AA0C-45C640E45534}"/>
              </a:ext>
            </a:extLst>
          </p:cNvPr>
          <p:cNvSpPr/>
          <p:nvPr/>
        </p:nvSpPr>
        <p:spPr>
          <a:xfrm>
            <a:off x="6588843" y="1725408"/>
            <a:ext cx="435998" cy="63989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44BFE-48F8-B146-BCCD-32482E17678A}"/>
              </a:ext>
            </a:extLst>
          </p:cNvPr>
          <p:cNvSpPr/>
          <p:nvPr/>
        </p:nvSpPr>
        <p:spPr>
          <a:xfrm>
            <a:off x="6307674" y="1725408"/>
            <a:ext cx="486295" cy="63989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6866C4-85F2-404A-826B-6C4A4AEDC2FC}"/>
              </a:ext>
            </a:extLst>
          </p:cNvPr>
          <p:cNvCxnSpPr/>
          <p:nvPr/>
        </p:nvCxnSpPr>
        <p:spPr>
          <a:xfrm>
            <a:off x="6793969" y="1744459"/>
            <a:ext cx="0" cy="601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B53EE6-EA69-7A46-99A8-A8A968471BE6}"/>
              </a:ext>
            </a:extLst>
          </p:cNvPr>
          <p:cNvCxnSpPr>
            <a:stCxn id="89" idx="3"/>
          </p:cNvCxnSpPr>
          <p:nvPr/>
        </p:nvCxnSpPr>
        <p:spPr>
          <a:xfrm flipV="1">
            <a:off x="5952634" y="1840682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E9611BB-9EC7-5943-9337-2E60C34DC207}"/>
              </a:ext>
            </a:extLst>
          </p:cNvPr>
          <p:cNvCxnSpPr/>
          <p:nvPr/>
        </p:nvCxnSpPr>
        <p:spPr>
          <a:xfrm flipV="1">
            <a:off x="5947674" y="2230850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5A99695-F527-C84A-9CEE-C21348CDB606}"/>
              </a:ext>
            </a:extLst>
          </p:cNvPr>
          <p:cNvCxnSpPr>
            <a:cxnSpLocks/>
            <a:endCxn id="103" idx="1"/>
          </p:cNvCxnSpPr>
          <p:nvPr/>
        </p:nvCxnSpPr>
        <p:spPr>
          <a:xfrm flipV="1">
            <a:off x="7024841" y="2038740"/>
            <a:ext cx="3914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FF45C3FB-06E9-714D-8F8F-A126D2EA94F3}"/>
              </a:ext>
            </a:extLst>
          </p:cNvPr>
          <p:cNvSpPr/>
          <p:nvPr/>
        </p:nvSpPr>
        <p:spPr>
          <a:xfrm>
            <a:off x="6588843" y="2884563"/>
            <a:ext cx="435998" cy="6398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17FB554-3787-5045-97E2-A5DEDE812BE7}"/>
              </a:ext>
            </a:extLst>
          </p:cNvPr>
          <p:cNvSpPr/>
          <p:nvPr/>
        </p:nvSpPr>
        <p:spPr>
          <a:xfrm>
            <a:off x="6307674" y="2884563"/>
            <a:ext cx="486295" cy="6398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C5A8E4C-D60D-974A-8C3F-643E0D77B6A2}"/>
              </a:ext>
            </a:extLst>
          </p:cNvPr>
          <p:cNvCxnSpPr/>
          <p:nvPr/>
        </p:nvCxnSpPr>
        <p:spPr>
          <a:xfrm>
            <a:off x="6793969" y="2903614"/>
            <a:ext cx="0" cy="601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D2D237A-F715-C347-9EE6-B20E8088EE58}"/>
              </a:ext>
            </a:extLst>
          </p:cNvPr>
          <p:cNvCxnSpPr/>
          <p:nvPr/>
        </p:nvCxnSpPr>
        <p:spPr>
          <a:xfrm flipV="1">
            <a:off x="5952634" y="2999837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60077F8-5FB9-0543-AA84-AC42B8ECE562}"/>
              </a:ext>
            </a:extLst>
          </p:cNvPr>
          <p:cNvCxnSpPr/>
          <p:nvPr/>
        </p:nvCxnSpPr>
        <p:spPr>
          <a:xfrm flipV="1">
            <a:off x="5947674" y="3390005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E2F43F6-D022-2142-8B56-BA1E385F5653}"/>
              </a:ext>
            </a:extLst>
          </p:cNvPr>
          <p:cNvCxnSpPr>
            <a:cxnSpLocks/>
          </p:cNvCxnSpPr>
          <p:nvPr/>
        </p:nvCxnSpPr>
        <p:spPr>
          <a:xfrm flipV="1">
            <a:off x="7024841" y="3197895"/>
            <a:ext cx="3914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F31A6D7F-5941-3645-B2C2-A8DA9F94B063}"/>
              </a:ext>
            </a:extLst>
          </p:cNvPr>
          <p:cNvSpPr/>
          <p:nvPr/>
        </p:nvSpPr>
        <p:spPr>
          <a:xfrm>
            <a:off x="6588843" y="3929757"/>
            <a:ext cx="435998" cy="6398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AD53A96-18CF-054C-8A59-2DD95790D5DF}"/>
              </a:ext>
            </a:extLst>
          </p:cNvPr>
          <p:cNvSpPr/>
          <p:nvPr/>
        </p:nvSpPr>
        <p:spPr>
          <a:xfrm>
            <a:off x="6307674" y="3929757"/>
            <a:ext cx="486295" cy="6398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23F1619-8140-6045-AE97-650307E6B42D}"/>
              </a:ext>
            </a:extLst>
          </p:cNvPr>
          <p:cNvCxnSpPr/>
          <p:nvPr/>
        </p:nvCxnSpPr>
        <p:spPr>
          <a:xfrm>
            <a:off x="6793969" y="3948808"/>
            <a:ext cx="0" cy="601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CCB6F3F-3766-1543-B5D0-BA2E1905A13E}"/>
              </a:ext>
            </a:extLst>
          </p:cNvPr>
          <p:cNvCxnSpPr/>
          <p:nvPr/>
        </p:nvCxnSpPr>
        <p:spPr>
          <a:xfrm flipV="1">
            <a:off x="5952634" y="4045031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D887249-A704-A041-A378-50D5609D69DC}"/>
              </a:ext>
            </a:extLst>
          </p:cNvPr>
          <p:cNvCxnSpPr/>
          <p:nvPr/>
        </p:nvCxnSpPr>
        <p:spPr>
          <a:xfrm flipV="1">
            <a:off x="5947674" y="4435199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1CF4D02-4236-B74D-B01B-AA69F8CC4E56}"/>
              </a:ext>
            </a:extLst>
          </p:cNvPr>
          <p:cNvCxnSpPr>
            <a:cxnSpLocks/>
          </p:cNvCxnSpPr>
          <p:nvPr/>
        </p:nvCxnSpPr>
        <p:spPr>
          <a:xfrm flipV="1">
            <a:off x="7024841" y="4243089"/>
            <a:ext cx="3914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DBE36A1D-F2E2-C740-BBE8-8B2671C6BD04}"/>
              </a:ext>
            </a:extLst>
          </p:cNvPr>
          <p:cNvSpPr/>
          <p:nvPr/>
        </p:nvSpPr>
        <p:spPr>
          <a:xfrm>
            <a:off x="6588843" y="4974951"/>
            <a:ext cx="435998" cy="6398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FD73A58-6BAF-C846-949D-B37BEF4CEDA0}"/>
              </a:ext>
            </a:extLst>
          </p:cNvPr>
          <p:cNvSpPr/>
          <p:nvPr/>
        </p:nvSpPr>
        <p:spPr>
          <a:xfrm>
            <a:off x="6307674" y="4974951"/>
            <a:ext cx="486295" cy="6398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98EEEFC-E134-4040-AE45-1A1F67C701CF}"/>
              </a:ext>
            </a:extLst>
          </p:cNvPr>
          <p:cNvCxnSpPr/>
          <p:nvPr/>
        </p:nvCxnSpPr>
        <p:spPr>
          <a:xfrm>
            <a:off x="6793969" y="4994002"/>
            <a:ext cx="0" cy="601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4A08321-7646-7A4D-BE85-75057A185631}"/>
              </a:ext>
            </a:extLst>
          </p:cNvPr>
          <p:cNvCxnSpPr/>
          <p:nvPr/>
        </p:nvCxnSpPr>
        <p:spPr>
          <a:xfrm flipV="1">
            <a:off x="5952634" y="5090225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3E4C165-9F41-9242-8E06-B509F4F7CD89}"/>
              </a:ext>
            </a:extLst>
          </p:cNvPr>
          <p:cNvCxnSpPr/>
          <p:nvPr/>
        </p:nvCxnSpPr>
        <p:spPr>
          <a:xfrm flipV="1">
            <a:off x="5947674" y="5480393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CC17295-F480-A74C-8E04-10D3BCF7F62E}"/>
              </a:ext>
            </a:extLst>
          </p:cNvPr>
          <p:cNvCxnSpPr>
            <a:cxnSpLocks/>
          </p:cNvCxnSpPr>
          <p:nvPr/>
        </p:nvCxnSpPr>
        <p:spPr>
          <a:xfrm flipV="1">
            <a:off x="7024841" y="5288283"/>
            <a:ext cx="3914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5ECB0FD-05A1-5D43-86B9-E1BCCADC4872}"/>
              </a:ext>
            </a:extLst>
          </p:cNvPr>
          <p:cNvSpPr txBox="1"/>
          <p:nvPr/>
        </p:nvSpPr>
        <p:spPr>
          <a:xfrm>
            <a:off x="4572000" y="941854"/>
            <a:ext cx="134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solidFill>
                  <a:srgbClr val="3D8AFF"/>
                </a:solidFill>
                <a:latin typeface="Cambria" panose="02040503050406030204" pitchFamily="18" charset="0"/>
              </a:rPr>
              <a:t>PRE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5572EA6-0EE0-1A45-A3D5-56C2D51314A9}"/>
              </a:ext>
            </a:extLst>
          </p:cNvPr>
          <p:cNvCxnSpPr>
            <a:cxnSpLocks/>
          </p:cNvCxnSpPr>
          <p:nvPr/>
        </p:nvCxnSpPr>
        <p:spPr>
          <a:xfrm flipH="1">
            <a:off x="3837396" y="1194719"/>
            <a:ext cx="1002928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74DB5FFD-51CD-C940-AAF9-20F76AA1B18E}"/>
              </a:ext>
            </a:extLst>
          </p:cNvPr>
          <p:cNvSpPr txBox="1"/>
          <p:nvPr/>
        </p:nvSpPr>
        <p:spPr>
          <a:xfrm>
            <a:off x="3594384" y="848152"/>
            <a:ext cx="134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i="1" dirty="0">
                <a:solidFill>
                  <a:srgbClr val="FF0000"/>
                </a:solidFill>
                <a:latin typeface="Cambria" panose="02040503050406030204" pitchFamily="18" charset="0"/>
              </a:rPr>
              <a:t>Violate Timing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CE4CABB-41E3-6F42-A28F-B138BFAE3690}"/>
              </a:ext>
            </a:extLst>
          </p:cNvPr>
          <p:cNvSpPr/>
          <p:nvPr/>
        </p:nvSpPr>
        <p:spPr>
          <a:xfrm>
            <a:off x="6458" y="5788152"/>
            <a:ext cx="9131085" cy="670311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dirty="0">
                <a:solidFill>
                  <a:schemeClr val="bg1"/>
                </a:solidFill>
                <a:latin typeface="Cambria" panose="02040503050406030204" pitchFamily="18" charset="0"/>
              </a:rPr>
              <a:t>PRE command </a:t>
            </a:r>
            <a:r>
              <a:rPr lang="en-TR" sz="3200" b="1" dirty="0">
                <a:solidFill>
                  <a:schemeClr val="accent4"/>
                </a:solidFill>
                <a:latin typeface="Cambria" panose="02040503050406030204" pitchFamily="18" charset="0"/>
              </a:rPr>
              <a:t>cannot</a:t>
            </a:r>
            <a:r>
              <a:rPr lang="en-TR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TR" sz="3200" dirty="0">
                <a:solidFill>
                  <a:schemeClr val="bg1"/>
                </a:solidFill>
                <a:latin typeface="Cambria" panose="02040503050406030204" pitchFamily="18" charset="0"/>
              </a:rPr>
              <a:t>disable latches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334405-E62F-9248-8E54-A45C7F6560FF}"/>
              </a:ext>
            </a:extLst>
          </p:cNvPr>
          <p:cNvSpPr/>
          <p:nvPr/>
        </p:nvSpPr>
        <p:spPr>
          <a:xfrm>
            <a:off x="3041118" y="2035752"/>
            <a:ext cx="957852" cy="926595"/>
          </a:xfrm>
          <a:prstGeom prst="ellipse">
            <a:avLst/>
          </a:prstGeom>
          <a:noFill/>
          <a:ln w="3810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B93FB5A8-FF20-134F-A1F8-9F6ED4CA5078}"/>
              </a:ext>
            </a:extLst>
          </p:cNvPr>
          <p:cNvSpPr/>
          <p:nvPr/>
        </p:nvSpPr>
        <p:spPr>
          <a:xfrm>
            <a:off x="3058284" y="3617128"/>
            <a:ext cx="957852" cy="926595"/>
          </a:xfrm>
          <a:prstGeom prst="ellipse">
            <a:avLst/>
          </a:prstGeom>
          <a:noFill/>
          <a:ln w="3810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5" grpId="0" animBg="1"/>
      <p:bldP spid="1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3AE5B-237F-1C4C-86AB-39F32002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Hypothetical Row Decoder</a:t>
            </a:r>
            <a:endParaRPr lang="en-TR" sz="4800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7A0C781-8A02-2D4A-83C9-4B325D88F5C5}"/>
              </a:ext>
            </a:extLst>
          </p:cNvPr>
          <p:cNvSpPr/>
          <p:nvPr/>
        </p:nvSpPr>
        <p:spPr>
          <a:xfrm rot="5400000">
            <a:off x="2047132" y="2082215"/>
            <a:ext cx="758141" cy="824478"/>
          </a:xfrm>
          <a:prstGeom prst="triangl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A4E3A6-2709-0540-B9DC-D45136E628B6}"/>
              </a:ext>
            </a:extLst>
          </p:cNvPr>
          <p:cNvSpPr/>
          <p:nvPr/>
        </p:nvSpPr>
        <p:spPr>
          <a:xfrm>
            <a:off x="2854626" y="2444500"/>
            <a:ext cx="108000" cy="10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4BA68C-C0A6-BA4D-9BCE-E2846532FF06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1516894" y="2494455"/>
            <a:ext cx="4970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40FD84-1836-CD41-8BA0-8425E235ACE3}"/>
              </a:ext>
            </a:extLst>
          </p:cNvPr>
          <p:cNvCxnSpPr>
            <a:cxnSpLocks/>
          </p:cNvCxnSpPr>
          <p:nvPr/>
        </p:nvCxnSpPr>
        <p:spPr>
          <a:xfrm flipV="1">
            <a:off x="1745494" y="2494454"/>
            <a:ext cx="0" cy="8220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AC1A82-A4D9-9E4B-980A-6815B7822D7F}"/>
              </a:ext>
            </a:extLst>
          </p:cNvPr>
          <p:cNvCxnSpPr>
            <a:cxnSpLocks/>
          </p:cNvCxnSpPr>
          <p:nvPr/>
        </p:nvCxnSpPr>
        <p:spPr>
          <a:xfrm flipH="1">
            <a:off x="1745494" y="3298727"/>
            <a:ext cx="149308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953EDD7-2523-5647-B535-8FB2C5F48B4F}"/>
              </a:ext>
            </a:extLst>
          </p:cNvPr>
          <p:cNvSpPr/>
          <p:nvPr/>
        </p:nvSpPr>
        <p:spPr>
          <a:xfrm>
            <a:off x="3232313" y="3015386"/>
            <a:ext cx="577204" cy="57453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L</a:t>
            </a:r>
            <a:endParaRPr lang="en-TR" sz="32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601F64-E81C-F04D-B947-B25C773D1429}"/>
              </a:ext>
            </a:extLst>
          </p:cNvPr>
          <p:cNvSpPr/>
          <p:nvPr/>
        </p:nvSpPr>
        <p:spPr>
          <a:xfrm>
            <a:off x="3232313" y="2209741"/>
            <a:ext cx="577204" cy="574536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B85301-AB4B-3342-98C1-7D12CB518D36}"/>
              </a:ext>
            </a:extLst>
          </p:cNvPr>
          <p:cNvCxnSpPr>
            <a:cxnSpLocks/>
            <a:stCxn id="27" idx="1"/>
            <a:endCxn id="9" idx="6"/>
          </p:cNvCxnSpPr>
          <p:nvPr/>
        </p:nvCxnSpPr>
        <p:spPr>
          <a:xfrm flipH="1">
            <a:off x="2962626" y="2497009"/>
            <a:ext cx="269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iangle 32">
            <a:extLst>
              <a:ext uri="{FF2B5EF4-FFF2-40B4-BE49-F238E27FC236}">
                <a16:creationId xmlns:a16="http://schemas.microsoft.com/office/drawing/2014/main" id="{C7C5C9BA-20D0-EA4A-9892-588F945C58FD}"/>
              </a:ext>
            </a:extLst>
          </p:cNvPr>
          <p:cNvSpPr/>
          <p:nvPr/>
        </p:nvSpPr>
        <p:spPr>
          <a:xfrm rot="5400000">
            <a:off x="2047132" y="3671232"/>
            <a:ext cx="758141" cy="824478"/>
          </a:xfrm>
          <a:prstGeom prst="triangl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184CB2-92C5-454C-AF5B-50E2AFC02A4A}"/>
              </a:ext>
            </a:extLst>
          </p:cNvPr>
          <p:cNvSpPr/>
          <p:nvPr/>
        </p:nvSpPr>
        <p:spPr>
          <a:xfrm>
            <a:off x="2854626" y="4033517"/>
            <a:ext cx="108000" cy="10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04BE61-2368-DA41-876B-BFE0B52C93F8}"/>
              </a:ext>
            </a:extLst>
          </p:cNvPr>
          <p:cNvCxnSpPr>
            <a:cxnSpLocks/>
            <a:stCxn id="33" idx="3"/>
          </p:cNvCxnSpPr>
          <p:nvPr/>
        </p:nvCxnSpPr>
        <p:spPr>
          <a:xfrm flipH="1">
            <a:off x="1516894" y="4083472"/>
            <a:ext cx="4970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4AA49-647E-5A4F-B5EE-EEA07C1BACAD}"/>
              </a:ext>
            </a:extLst>
          </p:cNvPr>
          <p:cNvCxnSpPr>
            <a:cxnSpLocks/>
          </p:cNvCxnSpPr>
          <p:nvPr/>
        </p:nvCxnSpPr>
        <p:spPr>
          <a:xfrm flipV="1">
            <a:off x="1745494" y="4083471"/>
            <a:ext cx="0" cy="8220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9C47665-C98C-D448-B73F-39A24FAB37E9}"/>
              </a:ext>
            </a:extLst>
          </p:cNvPr>
          <p:cNvCxnSpPr>
            <a:cxnSpLocks/>
          </p:cNvCxnSpPr>
          <p:nvPr/>
        </p:nvCxnSpPr>
        <p:spPr>
          <a:xfrm flipH="1">
            <a:off x="1745494" y="4887744"/>
            <a:ext cx="149308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444DFBD-94AE-B849-AADF-876D1D30D3BC}"/>
              </a:ext>
            </a:extLst>
          </p:cNvPr>
          <p:cNvSpPr/>
          <p:nvPr/>
        </p:nvSpPr>
        <p:spPr>
          <a:xfrm>
            <a:off x="3232313" y="4604403"/>
            <a:ext cx="577204" cy="57453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C5911-8CC8-9947-BADA-883424A6999D}"/>
              </a:ext>
            </a:extLst>
          </p:cNvPr>
          <p:cNvSpPr/>
          <p:nvPr/>
        </p:nvSpPr>
        <p:spPr>
          <a:xfrm>
            <a:off x="3232313" y="3798758"/>
            <a:ext cx="577204" cy="574536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DCC17C-964E-0D43-8D52-644A4A1FF860}"/>
              </a:ext>
            </a:extLst>
          </p:cNvPr>
          <p:cNvCxnSpPr>
            <a:cxnSpLocks/>
            <a:stCxn id="39" idx="1"/>
            <a:endCxn id="34" idx="6"/>
          </p:cNvCxnSpPr>
          <p:nvPr/>
        </p:nvCxnSpPr>
        <p:spPr>
          <a:xfrm flipH="1">
            <a:off x="2962626" y="4086026"/>
            <a:ext cx="269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E514FF-C9F0-8243-AF3B-C1AF35C7756C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3809517" y="2497009"/>
            <a:ext cx="4856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E7B2000-3F1D-8C43-BE0E-0A04510C28F6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3809517" y="3298727"/>
            <a:ext cx="4856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B1B1359-945C-1840-BC36-36BBA73FFA91}"/>
              </a:ext>
            </a:extLst>
          </p:cNvPr>
          <p:cNvCxnSpPr>
            <a:cxnSpLocks/>
            <a:endCxn id="39" idx="3"/>
          </p:cNvCxnSpPr>
          <p:nvPr/>
        </p:nvCxnSpPr>
        <p:spPr>
          <a:xfrm flipH="1">
            <a:off x="3809517" y="4086026"/>
            <a:ext cx="4856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DC8D993-1320-8A47-9082-D86D8FA05C36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3809516" y="4891671"/>
            <a:ext cx="4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C402276-8873-8D4B-8B77-5491935C9184}"/>
              </a:ext>
            </a:extLst>
          </p:cNvPr>
          <p:cNvSpPr txBox="1"/>
          <p:nvPr/>
        </p:nvSpPr>
        <p:spPr>
          <a:xfrm>
            <a:off x="4156253" y="2262250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76E1ECC-B21F-F240-9B8A-70A2A2A6F068}"/>
              </a:ext>
            </a:extLst>
          </p:cNvPr>
          <p:cNvSpPr txBox="1"/>
          <p:nvPr/>
        </p:nvSpPr>
        <p:spPr>
          <a:xfrm>
            <a:off x="4233519" y="3062796"/>
            <a:ext cx="57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0BA7E0-C2D7-DC41-883E-B91A687885ED}"/>
              </a:ext>
            </a:extLst>
          </p:cNvPr>
          <p:cNvSpPr txBox="1"/>
          <p:nvPr/>
        </p:nvSpPr>
        <p:spPr>
          <a:xfrm>
            <a:off x="4205238" y="3852638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0DB573E-0C28-2843-BD04-B5AE8FAD8830}"/>
              </a:ext>
            </a:extLst>
          </p:cNvPr>
          <p:cNvCxnSpPr>
            <a:cxnSpLocks/>
          </p:cNvCxnSpPr>
          <p:nvPr/>
        </p:nvCxnSpPr>
        <p:spPr>
          <a:xfrm>
            <a:off x="4386215" y="2342158"/>
            <a:ext cx="28838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9DE2F05-CC3C-B24D-A8E4-D663CF2AD67C}"/>
              </a:ext>
            </a:extLst>
          </p:cNvPr>
          <p:cNvCxnSpPr>
            <a:cxnSpLocks/>
          </p:cNvCxnSpPr>
          <p:nvPr/>
        </p:nvCxnSpPr>
        <p:spPr>
          <a:xfrm>
            <a:off x="4358093" y="3938894"/>
            <a:ext cx="30347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7EDC118-D5D8-7643-9A9F-D17984C0603A}"/>
              </a:ext>
            </a:extLst>
          </p:cNvPr>
          <p:cNvSpPr txBox="1"/>
          <p:nvPr/>
        </p:nvSpPr>
        <p:spPr>
          <a:xfrm>
            <a:off x="4196897" y="4668051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604C5F4-0C0F-0F43-9DA4-CC0A362157E4}"/>
              </a:ext>
            </a:extLst>
          </p:cNvPr>
          <p:cNvSpPr txBox="1"/>
          <p:nvPr/>
        </p:nvSpPr>
        <p:spPr>
          <a:xfrm>
            <a:off x="5196639" y="1623521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5822338-137D-F74D-B875-535DFC0C5F31}"/>
              </a:ext>
            </a:extLst>
          </p:cNvPr>
          <p:cNvCxnSpPr>
            <a:cxnSpLocks/>
          </p:cNvCxnSpPr>
          <p:nvPr/>
        </p:nvCxnSpPr>
        <p:spPr>
          <a:xfrm>
            <a:off x="5426601" y="1703429"/>
            <a:ext cx="28838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D1F25451-B001-F54E-BAF8-9379D708EF42}"/>
              </a:ext>
            </a:extLst>
          </p:cNvPr>
          <p:cNvSpPr txBox="1"/>
          <p:nvPr/>
        </p:nvSpPr>
        <p:spPr>
          <a:xfrm>
            <a:off x="5277434" y="2006225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9F51C0E-5C01-9D46-82E0-71C1AC58F3A6}"/>
              </a:ext>
            </a:extLst>
          </p:cNvPr>
          <p:cNvCxnSpPr>
            <a:cxnSpLocks/>
          </p:cNvCxnSpPr>
          <p:nvPr/>
        </p:nvCxnSpPr>
        <p:spPr>
          <a:xfrm>
            <a:off x="5430289" y="2092481"/>
            <a:ext cx="30347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EAC4D17A-238D-3E48-9E7F-1DBF920135C8}"/>
              </a:ext>
            </a:extLst>
          </p:cNvPr>
          <p:cNvSpPr txBox="1"/>
          <p:nvPr/>
        </p:nvSpPr>
        <p:spPr>
          <a:xfrm>
            <a:off x="5292565" y="2731567"/>
            <a:ext cx="57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30E4C70-7AAA-6B4E-87DA-6229CE1583E9}"/>
              </a:ext>
            </a:extLst>
          </p:cNvPr>
          <p:cNvSpPr txBox="1"/>
          <p:nvPr/>
        </p:nvSpPr>
        <p:spPr>
          <a:xfrm>
            <a:off x="5281138" y="3127886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1C6643E-0034-894E-B33F-490238BA77E5}"/>
              </a:ext>
            </a:extLst>
          </p:cNvPr>
          <p:cNvCxnSpPr>
            <a:cxnSpLocks/>
          </p:cNvCxnSpPr>
          <p:nvPr/>
        </p:nvCxnSpPr>
        <p:spPr>
          <a:xfrm>
            <a:off x="5433993" y="3214142"/>
            <a:ext cx="30347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CB21F63A-6447-1145-A4EC-2072C4B924A8}"/>
              </a:ext>
            </a:extLst>
          </p:cNvPr>
          <p:cNvSpPr txBox="1"/>
          <p:nvPr/>
        </p:nvSpPr>
        <p:spPr>
          <a:xfrm>
            <a:off x="5234961" y="3817107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2AA5FB0-C80D-EC4E-8213-C1E612B49944}"/>
              </a:ext>
            </a:extLst>
          </p:cNvPr>
          <p:cNvCxnSpPr>
            <a:cxnSpLocks/>
          </p:cNvCxnSpPr>
          <p:nvPr/>
        </p:nvCxnSpPr>
        <p:spPr>
          <a:xfrm>
            <a:off x="5464923" y="3897015"/>
            <a:ext cx="28838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8572C3A4-8D3C-0E4D-9679-B820BDB5F2B5}"/>
              </a:ext>
            </a:extLst>
          </p:cNvPr>
          <p:cNvSpPr txBox="1"/>
          <p:nvPr/>
        </p:nvSpPr>
        <p:spPr>
          <a:xfrm>
            <a:off x="5293548" y="4181633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BB46244-56E7-6140-936A-C7D073F1D8DB}"/>
              </a:ext>
            </a:extLst>
          </p:cNvPr>
          <p:cNvSpPr txBox="1"/>
          <p:nvPr/>
        </p:nvSpPr>
        <p:spPr>
          <a:xfrm>
            <a:off x="5313815" y="5253860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7832AFA-DF51-6243-B636-99F4D4887BF2}"/>
              </a:ext>
            </a:extLst>
          </p:cNvPr>
          <p:cNvSpPr txBox="1"/>
          <p:nvPr/>
        </p:nvSpPr>
        <p:spPr>
          <a:xfrm>
            <a:off x="5246391" y="4865079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6933EF7-142D-5546-93CD-A4F1858B9DC1}"/>
              </a:ext>
            </a:extLst>
          </p:cNvPr>
          <p:cNvSpPr txBox="1"/>
          <p:nvPr/>
        </p:nvSpPr>
        <p:spPr>
          <a:xfrm>
            <a:off x="7416263" y="1777130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S0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A1DB379-76E7-B243-A4A3-1074F0C1F503}"/>
              </a:ext>
            </a:extLst>
          </p:cNvPr>
          <p:cNvSpPr txBox="1"/>
          <p:nvPr/>
        </p:nvSpPr>
        <p:spPr>
          <a:xfrm>
            <a:off x="7430714" y="2871268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latin typeface="Cambria" panose="02040503050406030204" pitchFamily="18" charset="0"/>
              </a:rPr>
              <a:t>S1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A837EFD-795D-1948-A400-155EA60D4D6E}"/>
              </a:ext>
            </a:extLst>
          </p:cNvPr>
          <p:cNvSpPr txBox="1"/>
          <p:nvPr/>
        </p:nvSpPr>
        <p:spPr>
          <a:xfrm>
            <a:off x="7416263" y="3960237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latin typeface="Cambria" panose="02040503050406030204" pitchFamily="18" charset="0"/>
              </a:rPr>
              <a:t>S2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2AFED04-1DC9-5142-BFDE-08C8D86A95CB}"/>
              </a:ext>
            </a:extLst>
          </p:cNvPr>
          <p:cNvSpPr txBox="1"/>
          <p:nvPr/>
        </p:nvSpPr>
        <p:spPr>
          <a:xfrm>
            <a:off x="7425538" y="5023251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latin typeface="Cambria" panose="02040503050406030204" pitchFamily="18" charset="0"/>
              </a:rPr>
              <a:t>S3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9F56E8-4E3D-3C47-9CAC-057FDFB2076B}"/>
              </a:ext>
            </a:extLst>
          </p:cNvPr>
          <p:cNvSpPr txBox="1"/>
          <p:nvPr/>
        </p:nvSpPr>
        <p:spPr>
          <a:xfrm>
            <a:off x="356133" y="939676"/>
            <a:ext cx="200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i="1" dirty="0">
                <a:latin typeface="Cambria" panose="02040503050406030204" pitchFamily="18" charset="0"/>
              </a:rPr>
              <a:t>Command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54E3068-31F1-804A-A842-241A9D9CA7E8}"/>
              </a:ext>
            </a:extLst>
          </p:cNvPr>
          <p:cNvSpPr txBox="1"/>
          <p:nvPr/>
        </p:nvSpPr>
        <p:spPr>
          <a:xfrm>
            <a:off x="2206147" y="943469"/>
            <a:ext cx="200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latin typeface="Cambria" panose="02040503050406030204" pitchFamily="18" charset="0"/>
              </a:rPr>
              <a:t>ACT R0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E989FB-D0C0-0B4F-B418-F01BFCE687CC}"/>
              </a:ext>
            </a:extLst>
          </p:cNvPr>
          <p:cNvSpPr txBox="1"/>
          <p:nvPr/>
        </p:nvSpPr>
        <p:spPr>
          <a:xfrm>
            <a:off x="1006004" y="2261411"/>
            <a:ext cx="67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B42D03D-7BC7-C440-81DF-FCEDF8F68E58}"/>
              </a:ext>
            </a:extLst>
          </p:cNvPr>
          <p:cNvSpPr txBox="1"/>
          <p:nvPr/>
        </p:nvSpPr>
        <p:spPr>
          <a:xfrm>
            <a:off x="997865" y="3838475"/>
            <a:ext cx="67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A1E845-72B6-FC48-AA0C-45C640E45534}"/>
              </a:ext>
            </a:extLst>
          </p:cNvPr>
          <p:cNvSpPr/>
          <p:nvPr/>
        </p:nvSpPr>
        <p:spPr>
          <a:xfrm>
            <a:off x="6588843" y="1725408"/>
            <a:ext cx="435998" cy="63989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44BFE-48F8-B146-BCCD-32482E17678A}"/>
              </a:ext>
            </a:extLst>
          </p:cNvPr>
          <p:cNvSpPr/>
          <p:nvPr/>
        </p:nvSpPr>
        <p:spPr>
          <a:xfrm>
            <a:off x="6307674" y="1725408"/>
            <a:ext cx="486295" cy="63989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6866C4-85F2-404A-826B-6C4A4AEDC2FC}"/>
              </a:ext>
            </a:extLst>
          </p:cNvPr>
          <p:cNvCxnSpPr/>
          <p:nvPr/>
        </p:nvCxnSpPr>
        <p:spPr>
          <a:xfrm>
            <a:off x="6793969" y="1744459"/>
            <a:ext cx="0" cy="601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B53EE6-EA69-7A46-99A8-A8A968471BE6}"/>
              </a:ext>
            </a:extLst>
          </p:cNvPr>
          <p:cNvCxnSpPr>
            <a:stCxn id="89" idx="3"/>
          </p:cNvCxnSpPr>
          <p:nvPr/>
        </p:nvCxnSpPr>
        <p:spPr>
          <a:xfrm flipV="1">
            <a:off x="5952634" y="1840682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E9611BB-9EC7-5943-9337-2E60C34DC207}"/>
              </a:ext>
            </a:extLst>
          </p:cNvPr>
          <p:cNvCxnSpPr/>
          <p:nvPr/>
        </p:nvCxnSpPr>
        <p:spPr>
          <a:xfrm flipV="1">
            <a:off x="5947674" y="2230850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5A99695-F527-C84A-9CEE-C21348CDB606}"/>
              </a:ext>
            </a:extLst>
          </p:cNvPr>
          <p:cNvCxnSpPr>
            <a:cxnSpLocks/>
            <a:endCxn id="103" idx="1"/>
          </p:cNvCxnSpPr>
          <p:nvPr/>
        </p:nvCxnSpPr>
        <p:spPr>
          <a:xfrm flipV="1">
            <a:off x="7024841" y="2038740"/>
            <a:ext cx="3914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FF45C3FB-06E9-714D-8F8F-A126D2EA94F3}"/>
              </a:ext>
            </a:extLst>
          </p:cNvPr>
          <p:cNvSpPr/>
          <p:nvPr/>
        </p:nvSpPr>
        <p:spPr>
          <a:xfrm>
            <a:off x="6588843" y="2884563"/>
            <a:ext cx="435998" cy="6398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17FB554-3787-5045-97E2-A5DEDE812BE7}"/>
              </a:ext>
            </a:extLst>
          </p:cNvPr>
          <p:cNvSpPr/>
          <p:nvPr/>
        </p:nvSpPr>
        <p:spPr>
          <a:xfrm>
            <a:off x="6307674" y="2884563"/>
            <a:ext cx="486295" cy="6398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C5A8E4C-D60D-974A-8C3F-643E0D77B6A2}"/>
              </a:ext>
            </a:extLst>
          </p:cNvPr>
          <p:cNvCxnSpPr/>
          <p:nvPr/>
        </p:nvCxnSpPr>
        <p:spPr>
          <a:xfrm>
            <a:off x="6793969" y="2903614"/>
            <a:ext cx="0" cy="601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D2D237A-F715-C347-9EE6-B20E8088EE58}"/>
              </a:ext>
            </a:extLst>
          </p:cNvPr>
          <p:cNvCxnSpPr/>
          <p:nvPr/>
        </p:nvCxnSpPr>
        <p:spPr>
          <a:xfrm flipV="1">
            <a:off x="5952634" y="2999837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60077F8-5FB9-0543-AA84-AC42B8ECE562}"/>
              </a:ext>
            </a:extLst>
          </p:cNvPr>
          <p:cNvCxnSpPr/>
          <p:nvPr/>
        </p:nvCxnSpPr>
        <p:spPr>
          <a:xfrm flipV="1">
            <a:off x="5947674" y="3390005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E2F43F6-D022-2142-8B56-BA1E385F5653}"/>
              </a:ext>
            </a:extLst>
          </p:cNvPr>
          <p:cNvCxnSpPr>
            <a:cxnSpLocks/>
          </p:cNvCxnSpPr>
          <p:nvPr/>
        </p:nvCxnSpPr>
        <p:spPr>
          <a:xfrm flipV="1">
            <a:off x="7024841" y="3197895"/>
            <a:ext cx="3914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F31A6D7F-5941-3645-B2C2-A8DA9F94B063}"/>
              </a:ext>
            </a:extLst>
          </p:cNvPr>
          <p:cNvSpPr/>
          <p:nvPr/>
        </p:nvSpPr>
        <p:spPr>
          <a:xfrm>
            <a:off x="6588843" y="3929757"/>
            <a:ext cx="435998" cy="6398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AD53A96-18CF-054C-8A59-2DD95790D5DF}"/>
              </a:ext>
            </a:extLst>
          </p:cNvPr>
          <p:cNvSpPr/>
          <p:nvPr/>
        </p:nvSpPr>
        <p:spPr>
          <a:xfrm>
            <a:off x="6307674" y="3929757"/>
            <a:ext cx="486295" cy="6398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23F1619-8140-6045-AE97-650307E6B42D}"/>
              </a:ext>
            </a:extLst>
          </p:cNvPr>
          <p:cNvCxnSpPr/>
          <p:nvPr/>
        </p:nvCxnSpPr>
        <p:spPr>
          <a:xfrm>
            <a:off x="6793969" y="3948808"/>
            <a:ext cx="0" cy="601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CCB6F3F-3766-1543-B5D0-BA2E1905A13E}"/>
              </a:ext>
            </a:extLst>
          </p:cNvPr>
          <p:cNvCxnSpPr/>
          <p:nvPr/>
        </p:nvCxnSpPr>
        <p:spPr>
          <a:xfrm flipV="1">
            <a:off x="5952634" y="4045031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D887249-A704-A041-A378-50D5609D69DC}"/>
              </a:ext>
            </a:extLst>
          </p:cNvPr>
          <p:cNvCxnSpPr/>
          <p:nvPr/>
        </p:nvCxnSpPr>
        <p:spPr>
          <a:xfrm flipV="1">
            <a:off x="5947674" y="4435199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1CF4D02-4236-B74D-B01B-AA69F8CC4E56}"/>
              </a:ext>
            </a:extLst>
          </p:cNvPr>
          <p:cNvCxnSpPr>
            <a:cxnSpLocks/>
          </p:cNvCxnSpPr>
          <p:nvPr/>
        </p:nvCxnSpPr>
        <p:spPr>
          <a:xfrm flipV="1">
            <a:off x="7024841" y="4243089"/>
            <a:ext cx="3914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DBE36A1D-F2E2-C740-BBE8-8B2671C6BD04}"/>
              </a:ext>
            </a:extLst>
          </p:cNvPr>
          <p:cNvSpPr/>
          <p:nvPr/>
        </p:nvSpPr>
        <p:spPr>
          <a:xfrm>
            <a:off x="6588843" y="4974951"/>
            <a:ext cx="435998" cy="6398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FD73A58-6BAF-C846-949D-B37BEF4CEDA0}"/>
              </a:ext>
            </a:extLst>
          </p:cNvPr>
          <p:cNvSpPr/>
          <p:nvPr/>
        </p:nvSpPr>
        <p:spPr>
          <a:xfrm>
            <a:off x="6307674" y="4974951"/>
            <a:ext cx="486295" cy="6398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98EEEFC-E134-4040-AE45-1A1F67C701CF}"/>
              </a:ext>
            </a:extLst>
          </p:cNvPr>
          <p:cNvCxnSpPr/>
          <p:nvPr/>
        </p:nvCxnSpPr>
        <p:spPr>
          <a:xfrm>
            <a:off x="6793969" y="4994002"/>
            <a:ext cx="0" cy="601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4A08321-7646-7A4D-BE85-75057A185631}"/>
              </a:ext>
            </a:extLst>
          </p:cNvPr>
          <p:cNvCxnSpPr/>
          <p:nvPr/>
        </p:nvCxnSpPr>
        <p:spPr>
          <a:xfrm flipV="1">
            <a:off x="5952634" y="5090225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3E4C165-9F41-9242-8E06-B509F4F7CD89}"/>
              </a:ext>
            </a:extLst>
          </p:cNvPr>
          <p:cNvCxnSpPr/>
          <p:nvPr/>
        </p:nvCxnSpPr>
        <p:spPr>
          <a:xfrm flipV="1">
            <a:off x="5947674" y="5480393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CC17295-F480-A74C-8E04-10D3BCF7F62E}"/>
              </a:ext>
            </a:extLst>
          </p:cNvPr>
          <p:cNvCxnSpPr>
            <a:cxnSpLocks/>
          </p:cNvCxnSpPr>
          <p:nvPr/>
        </p:nvCxnSpPr>
        <p:spPr>
          <a:xfrm flipV="1">
            <a:off x="7024841" y="5288283"/>
            <a:ext cx="3914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5ECB0FD-05A1-5D43-86B9-E1BCCADC4872}"/>
              </a:ext>
            </a:extLst>
          </p:cNvPr>
          <p:cNvSpPr txBox="1"/>
          <p:nvPr/>
        </p:nvSpPr>
        <p:spPr>
          <a:xfrm>
            <a:off x="4572000" y="941854"/>
            <a:ext cx="134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latin typeface="Cambria" panose="02040503050406030204" pitchFamily="18" charset="0"/>
              </a:rPr>
              <a:t>PRE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5572EA6-0EE0-1A45-A3D5-56C2D51314A9}"/>
              </a:ext>
            </a:extLst>
          </p:cNvPr>
          <p:cNvCxnSpPr>
            <a:cxnSpLocks/>
          </p:cNvCxnSpPr>
          <p:nvPr/>
        </p:nvCxnSpPr>
        <p:spPr>
          <a:xfrm flipH="1">
            <a:off x="3837396" y="1194719"/>
            <a:ext cx="1002928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74DB5FFD-51CD-C940-AAF9-20F76AA1B18E}"/>
              </a:ext>
            </a:extLst>
          </p:cNvPr>
          <p:cNvSpPr txBox="1"/>
          <p:nvPr/>
        </p:nvSpPr>
        <p:spPr>
          <a:xfrm>
            <a:off x="3594384" y="848152"/>
            <a:ext cx="134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i="1" dirty="0">
                <a:solidFill>
                  <a:srgbClr val="FF0000"/>
                </a:solidFill>
                <a:latin typeface="Cambria" panose="02040503050406030204" pitchFamily="18" charset="0"/>
              </a:rPr>
              <a:t>Violate Timing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6D9029E-9377-0746-962F-7680AF96BE63}"/>
              </a:ext>
            </a:extLst>
          </p:cNvPr>
          <p:cNvCxnSpPr>
            <a:cxnSpLocks/>
          </p:cNvCxnSpPr>
          <p:nvPr/>
        </p:nvCxnSpPr>
        <p:spPr>
          <a:xfrm flipH="1">
            <a:off x="5604593" y="1191474"/>
            <a:ext cx="1002928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DAD32240-ECA7-B447-BA4D-1878C2D003B7}"/>
              </a:ext>
            </a:extLst>
          </p:cNvPr>
          <p:cNvSpPr txBox="1"/>
          <p:nvPr/>
        </p:nvSpPr>
        <p:spPr>
          <a:xfrm>
            <a:off x="5361581" y="844907"/>
            <a:ext cx="134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i="1" dirty="0">
                <a:solidFill>
                  <a:srgbClr val="FF0000"/>
                </a:solidFill>
                <a:latin typeface="Cambria" panose="02040503050406030204" pitchFamily="18" charset="0"/>
              </a:rPr>
              <a:t>Violate Timing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7154BEE-C7BD-D742-9CD1-3D2A95D9E279}"/>
              </a:ext>
            </a:extLst>
          </p:cNvPr>
          <p:cNvSpPr txBox="1"/>
          <p:nvPr/>
        </p:nvSpPr>
        <p:spPr>
          <a:xfrm>
            <a:off x="6219477" y="959398"/>
            <a:ext cx="200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solidFill>
                  <a:srgbClr val="3D8AFF"/>
                </a:solidFill>
                <a:latin typeface="Cambria" panose="02040503050406030204" pitchFamily="18" charset="0"/>
              </a:rPr>
              <a:t>ACT R3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0246C55-0CEC-C442-A796-B6A6BC845069}"/>
              </a:ext>
            </a:extLst>
          </p:cNvPr>
          <p:cNvSpPr txBox="1"/>
          <p:nvPr/>
        </p:nvSpPr>
        <p:spPr>
          <a:xfrm>
            <a:off x="1002762" y="2258170"/>
            <a:ext cx="67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BE04F8A-BA1F-FC49-BA1E-9F16B54F6841}"/>
              </a:ext>
            </a:extLst>
          </p:cNvPr>
          <p:cNvSpPr txBox="1"/>
          <p:nvPr/>
        </p:nvSpPr>
        <p:spPr>
          <a:xfrm>
            <a:off x="994623" y="3835234"/>
            <a:ext cx="67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F06EF84-5783-144E-BCB0-FF61C1A555A2}"/>
              </a:ext>
            </a:extLst>
          </p:cNvPr>
          <p:cNvSpPr/>
          <p:nvPr/>
        </p:nvSpPr>
        <p:spPr>
          <a:xfrm>
            <a:off x="0" y="5788152"/>
            <a:ext cx="9144000" cy="670311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dirty="0">
                <a:solidFill>
                  <a:schemeClr val="bg1"/>
                </a:solidFill>
                <a:latin typeface="Cambria" panose="02040503050406030204" pitchFamily="18" charset="0"/>
              </a:rPr>
              <a:t>Second ACT drives the </a:t>
            </a:r>
            <a:r>
              <a:rPr lang="en-TR" sz="2800" b="1" dirty="0">
                <a:solidFill>
                  <a:schemeClr val="accent4"/>
                </a:solidFill>
                <a:latin typeface="Cambria" panose="02040503050406030204" pitchFamily="18" charset="0"/>
              </a:rPr>
              <a:t>remaining three </a:t>
            </a:r>
            <a:r>
              <a:rPr lang="en-TR" sz="2800" dirty="0">
                <a:solidFill>
                  <a:schemeClr val="bg1"/>
                </a:solidFill>
                <a:latin typeface="Cambria" panose="02040503050406030204" pitchFamily="18" charset="0"/>
              </a:rPr>
              <a:t>wordlines</a:t>
            </a:r>
          </a:p>
        </p:txBody>
      </p:sp>
    </p:spTree>
    <p:extLst>
      <p:ext uri="{BB962C8B-B14F-4D97-AF65-F5344CB8AC3E}">
        <p14:creationId xmlns:p14="http://schemas.microsoft.com/office/powerpoint/2010/main" val="361072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9" grpId="0"/>
      <p:bldP spid="93" grpId="0"/>
      <p:bldP spid="100" grpId="0"/>
      <p:bldP spid="101" grpId="0"/>
      <p:bldP spid="102" grpId="0"/>
      <p:bldP spid="104" grpId="0"/>
      <p:bldP spid="105" grpId="0"/>
      <p:bldP spid="106" grpId="0"/>
      <p:bldP spid="63" grpId="0"/>
      <p:bldP spid="65" grpId="0"/>
      <p:bldP spid="116" grpId="0"/>
      <p:bldP spid="117" grpId="0"/>
      <p:bldP spid="1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3AE5B-237F-1C4C-86AB-39F32002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Hypothetical Row Decoder</a:t>
            </a:r>
            <a:endParaRPr lang="en-TR" sz="4800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7A0C781-8A02-2D4A-83C9-4B325D88F5C5}"/>
              </a:ext>
            </a:extLst>
          </p:cNvPr>
          <p:cNvSpPr/>
          <p:nvPr/>
        </p:nvSpPr>
        <p:spPr>
          <a:xfrm rot="5400000">
            <a:off x="2047132" y="2082215"/>
            <a:ext cx="758141" cy="82447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A4E3A6-2709-0540-B9DC-D45136E628B6}"/>
              </a:ext>
            </a:extLst>
          </p:cNvPr>
          <p:cNvSpPr/>
          <p:nvPr/>
        </p:nvSpPr>
        <p:spPr>
          <a:xfrm>
            <a:off x="2854626" y="2444500"/>
            <a:ext cx="108000" cy="10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4BA68C-C0A6-BA4D-9BCE-E2846532FF06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1516894" y="2494455"/>
            <a:ext cx="4970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40FD84-1836-CD41-8BA0-8425E235ACE3}"/>
              </a:ext>
            </a:extLst>
          </p:cNvPr>
          <p:cNvCxnSpPr>
            <a:cxnSpLocks/>
          </p:cNvCxnSpPr>
          <p:nvPr/>
        </p:nvCxnSpPr>
        <p:spPr>
          <a:xfrm flipV="1">
            <a:off x="1745494" y="2494454"/>
            <a:ext cx="0" cy="822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AC1A82-A4D9-9E4B-980A-6815B7822D7F}"/>
              </a:ext>
            </a:extLst>
          </p:cNvPr>
          <p:cNvCxnSpPr>
            <a:cxnSpLocks/>
          </p:cNvCxnSpPr>
          <p:nvPr/>
        </p:nvCxnSpPr>
        <p:spPr>
          <a:xfrm flipH="1">
            <a:off x="1745494" y="3298727"/>
            <a:ext cx="149308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953EDD7-2523-5647-B535-8FB2C5F48B4F}"/>
              </a:ext>
            </a:extLst>
          </p:cNvPr>
          <p:cNvSpPr/>
          <p:nvPr/>
        </p:nvSpPr>
        <p:spPr>
          <a:xfrm>
            <a:off x="3232313" y="3015386"/>
            <a:ext cx="577204" cy="57453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L</a:t>
            </a:r>
            <a:endParaRPr lang="en-TR" sz="32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601F64-E81C-F04D-B947-B25C773D1429}"/>
              </a:ext>
            </a:extLst>
          </p:cNvPr>
          <p:cNvSpPr/>
          <p:nvPr/>
        </p:nvSpPr>
        <p:spPr>
          <a:xfrm>
            <a:off x="3232313" y="2209741"/>
            <a:ext cx="577204" cy="574536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B85301-AB4B-3342-98C1-7D12CB518D36}"/>
              </a:ext>
            </a:extLst>
          </p:cNvPr>
          <p:cNvCxnSpPr>
            <a:cxnSpLocks/>
            <a:stCxn id="27" idx="1"/>
            <a:endCxn id="9" idx="6"/>
          </p:cNvCxnSpPr>
          <p:nvPr/>
        </p:nvCxnSpPr>
        <p:spPr>
          <a:xfrm flipH="1">
            <a:off x="2962626" y="2497009"/>
            <a:ext cx="2696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iangle 32">
            <a:extLst>
              <a:ext uri="{FF2B5EF4-FFF2-40B4-BE49-F238E27FC236}">
                <a16:creationId xmlns:a16="http://schemas.microsoft.com/office/drawing/2014/main" id="{C7C5C9BA-20D0-EA4A-9892-588F945C58FD}"/>
              </a:ext>
            </a:extLst>
          </p:cNvPr>
          <p:cNvSpPr/>
          <p:nvPr/>
        </p:nvSpPr>
        <p:spPr>
          <a:xfrm rot="5400000">
            <a:off x="2047132" y="3671232"/>
            <a:ext cx="758141" cy="82447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184CB2-92C5-454C-AF5B-50E2AFC02A4A}"/>
              </a:ext>
            </a:extLst>
          </p:cNvPr>
          <p:cNvSpPr/>
          <p:nvPr/>
        </p:nvSpPr>
        <p:spPr>
          <a:xfrm>
            <a:off x="2854626" y="4033517"/>
            <a:ext cx="108000" cy="10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04BE61-2368-DA41-876B-BFE0B52C93F8}"/>
              </a:ext>
            </a:extLst>
          </p:cNvPr>
          <p:cNvCxnSpPr>
            <a:cxnSpLocks/>
            <a:stCxn id="33" idx="3"/>
          </p:cNvCxnSpPr>
          <p:nvPr/>
        </p:nvCxnSpPr>
        <p:spPr>
          <a:xfrm flipH="1">
            <a:off x="1516894" y="4083472"/>
            <a:ext cx="4970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4AA49-647E-5A4F-B5EE-EEA07C1BACAD}"/>
              </a:ext>
            </a:extLst>
          </p:cNvPr>
          <p:cNvCxnSpPr>
            <a:cxnSpLocks/>
          </p:cNvCxnSpPr>
          <p:nvPr/>
        </p:nvCxnSpPr>
        <p:spPr>
          <a:xfrm flipV="1">
            <a:off x="1745494" y="4083471"/>
            <a:ext cx="0" cy="822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9C47665-C98C-D448-B73F-39A24FAB37E9}"/>
              </a:ext>
            </a:extLst>
          </p:cNvPr>
          <p:cNvCxnSpPr>
            <a:cxnSpLocks/>
          </p:cNvCxnSpPr>
          <p:nvPr/>
        </p:nvCxnSpPr>
        <p:spPr>
          <a:xfrm flipH="1">
            <a:off x="1745494" y="4887744"/>
            <a:ext cx="149308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444DFBD-94AE-B849-AADF-876D1D30D3BC}"/>
              </a:ext>
            </a:extLst>
          </p:cNvPr>
          <p:cNvSpPr/>
          <p:nvPr/>
        </p:nvSpPr>
        <p:spPr>
          <a:xfrm>
            <a:off x="3232313" y="4604403"/>
            <a:ext cx="577204" cy="57453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C5911-8CC8-9947-BADA-883424A6999D}"/>
              </a:ext>
            </a:extLst>
          </p:cNvPr>
          <p:cNvSpPr/>
          <p:nvPr/>
        </p:nvSpPr>
        <p:spPr>
          <a:xfrm>
            <a:off x="3232313" y="3798758"/>
            <a:ext cx="577204" cy="574536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DCC17C-964E-0D43-8D52-644A4A1FF860}"/>
              </a:ext>
            </a:extLst>
          </p:cNvPr>
          <p:cNvCxnSpPr>
            <a:cxnSpLocks/>
            <a:stCxn id="39" idx="1"/>
            <a:endCxn id="34" idx="6"/>
          </p:cNvCxnSpPr>
          <p:nvPr/>
        </p:nvCxnSpPr>
        <p:spPr>
          <a:xfrm flipH="1">
            <a:off x="2962626" y="4086026"/>
            <a:ext cx="2696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E514FF-C9F0-8243-AF3B-C1AF35C7756C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3809517" y="2497009"/>
            <a:ext cx="4856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E7B2000-3F1D-8C43-BE0E-0A04510C28F6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3809517" y="3298727"/>
            <a:ext cx="4856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B1B1359-945C-1840-BC36-36BBA73FFA91}"/>
              </a:ext>
            </a:extLst>
          </p:cNvPr>
          <p:cNvCxnSpPr>
            <a:cxnSpLocks/>
            <a:endCxn id="39" idx="3"/>
          </p:cNvCxnSpPr>
          <p:nvPr/>
        </p:nvCxnSpPr>
        <p:spPr>
          <a:xfrm flipH="1">
            <a:off x="3809517" y="4086026"/>
            <a:ext cx="4856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DC8D993-1320-8A47-9082-D86D8FA05C36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3809516" y="4891671"/>
            <a:ext cx="4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C402276-8873-8D4B-8B77-5491935C9184}"/>
              </a:ext>
            </a:extLst>
          </p:cNvPr>
          <p:cNvSpPr txBox="1"/>
          <p:nvPr/>
        </p:nvSpPr>
        <p:spPr>
          <a:xfrm>
            <a:off x="4156253" y="2262250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76E1ECC-B21F-F240-9B8A-70A2A2A6F068}"/>
              </a:ext>
            </a:extLst>
          </p:cNvPr>
          <p:cNvSpPr txBox="1"/>
          <p:nvPr/>
        </p:nvSpPr>
        <p:spPr>
          <a:xfrm>
            <a:off x="4233519" y="3062796"/>
            <a:ext cx="57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0BA7E0-C2D7-DC41-883E-B91A687885ED}"/>
              </a:ext>
            </a:extLst>
          </p:cNvPr>
          <p:cNvSpPr txBox="1"/>
          <p:nvPr/>
        </p:nvSpPr>
        <p:spPr>
          <a:xfrm>
            <a:off x="4205238" y="3852638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0DB573E-0C28-2843-BD04-B5AE8FAD8830}"/>
              </a:ext>
            </a:extLst>
          </p:cNvPr>
          <p:cNvCxnSpPr>
            <a:cxnSpLocks/>
          </p:cNvCxnSpPr>
          <p:nvPr/>
        </p:nvCxnSpPr>
        <p:spPr>
          <a:xfrm>
            <a:off x="4386215" y="2342158"/>
            <a:ext cx="28838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9DE2F05-CC3C-B24D-A8E4-D663CF2AD67C}"/>
              </a:ext>
            </a:extLst>
          </p:cNvPr>
          <p:cNvCxnSpPr>
            <a:cxnSpLocks/>
          </p:cNvCxnSpPr>
          <p:nvPr/>
        </p:nvCxnSpPr>
        <p:spPr>
          <a:xfrm>
            <a:off x="4358093" y="3938894"/>
            <a:ext cx="30347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7EDC118-D5D8-7643-9A9F-D17984C0603A}"/>
              </a:ext>
            </a:extLst>
          </p:cNvPr>
          <p:cNvSpPr txBox="1"/>
          <p:nvPr/>
        </p:nvSpPr>
        <p:spPr>
          <a:xfrm>
            <a:off x="4196897" y="4668051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604C5F4-0C0F-0F43-9DA4-CC0A362157E4}"/>
              </a:ext>
            </a:extLst>
          </p:cNvPr>
          <p:cNvSpPr txBox="1"/>
          <p:nvPr/>
        </p:nvSpPr>
        <p:spPr>
          <a:xfrm>
            <a:off x="5196639" y="1623521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5822338-137D-F74D-B875-535DFC0C5F31}"/>
              </a:ext>
            </a:extLst>
          </p:cNvPr>
          <p:cNvCxnSpPr>
            <a:cxnSpLocks/>
          </p:cNvCxnSpPr>
          <p:nvPr/>
        </p:nvCxnSpPr>
        <p:spPr>
          <a:xfrm>
            <a:off x="5426601" y="1703429"/>
            <a:ext cx="28838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D1F25451-B001-F54E-BAF8-9379D708EF42}"/>
              </a:ext>
            </a:extLst>
          </p:cNvPr>
          <p:cNvSpPr txBox="1"/>
          <p:nvPr/>
        </p:nvSpPr>
        <p:spPr>
          <a:xfrm>
            <a:off x="5277434" y="2006225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9F51C0E-5C01-9D46-82E0-71C1AC58F3A6}"/>
              </a:ext>
            </a:extLst>
          </p:cNvPr>
          <p:cNvCxnSpPr>
            <a:cxnSpLocks/>
          </p:cNvCxnSpPr>
          <p:nvPr/>
        </p:nvCxnSpPr>
        <p:spPr>
          <a:xfrm>
            <a:off x="5430289" y="2092481"/>
            <a:ext cx="30347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EAC4D17A-238D-3E48-9E7F-1DBF920135C8}"/>
              </a:ext>
            </a:extLst>
          </p:cNvPr>
          <p:cNvSpPr txBox="1"/>
          <p:nvPr/>
        </p:nvSpPr>
        <p:spPr>
          <a:xfrm>
            <a:off x="5292565" y="2731567"/>
            <a:ext cx="57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30E4C70-7AAA-6B4E-87DA-6229CE1583E9}"/>
              </a:ext>
            </a:extLst>
          </p:cNvPr>
          <p:cNvSpPr txBox="1"/>
          <p:nvPr/>
        </p:nvSpPr>
        <p:spPr>
          <a:xfrm>
            <a:off x="5281138" y="3127886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1C6643E-0034-894E-B33F-490238BA77E5}"/>
              </a:ext>
            </a:extLst>
          </p:cNvPr>
          <p:cNvCxnSpPr>
            <a:cxnSpLocks/>
          </p:cNvCxnSpPr>
          <p:nvPr/>
        </p:nvCxnSpPr>
        <p:spPr>
          <a:xfrm>
            <a:off x="5433993" y="3214142"/>
            <a:ext cx="30347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CB21F63A-6447-1145-A4EC-2072C4B924A8}"/>
              </a:ext>
            </a:extLst>
          </p:cNvPr>
          <p:cNvSpPr txBox="1"/>
          <p:nvPr/>
        </p:nvSpPr>
        <p:spPr>
          <a:xfrm>
            <a:off x="5234961" y="3817107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2AA5FB0-C80D-EC4E-8213-C1E612B49944}"/>
              </a:ext>
            </a:extLst>
          </p:cNvPr>
          <p:cNvCxnSpPr>
            <a:cxnSpLocks/>
          </p:cNvCxnSpPr>
          <p:nvPr/>
        </p:nvCxnSpPr>
        <p:spPr>
          <a:xfrm>
            <a:off x="5464923" y="3897015"/>
            <a:ext cx="28838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8572C3A4-8D3C-0E4D-9679-B820BDB5F2B5}"/>
              </a:ext>
            </a:extLst>
          </p:cNvPr>
          <p:cNvSpPr txBox="1"/>
          <p:nvPr/>
        </p:nvSpPr>
        <p:spPr>
          <a:xfrm>
            <a:off x="5293548" y="4181633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BB46244-56E7-6140-936A-C7D073F1D8DB}"/>
              </a:ext>
            </a:extLst>
          </p:cNvPr>
          <p:cNvSpPr txBox="1"/>
          <p:nvPr/>
        </p:nvSpPr>
        <p:spPr>
          <a:xfrm>
            <a:off x="5313815" y="5253860"/>
            <a:ext cx="6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7832AFA-DF51-6243-B636-99F4D4887BF2}"/>
              </a:ext>
            </a:extLst>
          </p:cNvPr>
          <p:cNvSpPr txBox="1"/>
          <p:nvPr/>
        </p:nvSpPr>
        <p:spPr>
          <a:xfrm>
            <a:off x="5246391" y="4865079"/>
            <a:ext cx="7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6933EF7-142D-5546-93CD-A4F1858B9DC1}"/>
              </a:ext>
            </a:extLst>
          </p:cNvPr>
          <p:cNvSpPr txBox="1"/>
          <p:nvPr/>
        </p:nvSpPr>
        <p:spPr>
          <a:xfrm>
            <a:off x="7416263" y="1777130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S0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A1DB379-76E7-B243-A4A3-1074F0C1F503}"/>
              </a:ext>
            </a:extLst>
          </p:cNvPr>
          <p:cNvSpPr txBox="1"/>
          <p:nvPr/>
        </p:nvSpPr>
        <p:spPr>
          <a:xfrm>
            <a:off x="7430714" y="2871268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S1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A837EFD-795D-1948-A400-155EA60D4D6E}"/>
              </a:ext>
            </a:extLst>
          </p:cNvPr>
          <p:cNvSpPr txBox="1"/>
          <p:nvPr/>
        </p:nvSpPr>
        <p:spPr>
          <a:xfrm>
            <a:off x="7416263" y="3960237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S2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2AFED04-1DC9-5142-BFDE-08C8D86A95CB}"/>
              </a:ext>
            </a:extLst>
          </p:cNvPr>
          <p:cNvSpPr txBox="1"/>
          <p:nvPr/>
        </p:nvSpPr>
        <p:spPr>
          <a:xfrm>
            <a:off x="7425538" y="5023251"/>
            <a:ext cx="70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S3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9F56E8-4E3D-3C47-9CAC-057FDFB2076B}"/>
              </a:ext>
            </a:extLst>
          </p:cNvPr>
          <p:cNvSpPr txBox="1"/>
          <p:nvPr/>
        </p:nvSpPr>
        <p:spPr>
          <a:xfrm>
            <a:off x="356133" y="939676"/>
            <a:ext cx="200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i="1" dirty="0">
                <a:latin typeface="Cambria" panose="02040503050406030204" pitchFamily="18" charset="0"/>
              </a:rPr>
              <a:t>Command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54E3068-31F1-804A-A842-241A9D9CA7E8}"/>
              </a:ext>
            </a:extLst>
          </p:cNvPr>
          <p:cNvSpPr txBox="1"/>
          <p:nvPr/>
        </p:nvSpPr>
        <p:spPr>
          <a:xfrm>
            <a:off x="2206147" y="943469"/>
            <a:ext cx="200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latin typeface="Cambria" panose="02040503050406030204" pitchFamily="18" charset="0"/>
              </a:rPr>
              <a:t>ACT R0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A1E845-72B6-FC48-AA0C-45C640E45534}"/>
              </a:ext>
            </a:extLst>
          </p:cNvPr>
          <p:cNvSpPr/>
          <p:nvPr/>
        </p:nvSpPr>
        <p:spPr>
          <a:xfrm>
            <a:off x="6588843" y="1725408"/>
            <a:ext cx="435998" cy="63989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44BFE-48F8-B146-BCCD-32482E17678A}"/>
              </a:ext>
            </a:extLst>
          </p:cNvPr>
          <p:cNvSpPr/>
          <p:nvPr/>
        </p:nvSpPr>
        <p:spPr>
          <a:xfrm>
            <a:off x="6307674" y="1725408"/>
            <a:ext cx="486295" cy="63989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6866C4-85F2-404A-826B-6C4A4AEDC2FC}"/>
              </a:ext>
            </a:extLst>
          </p:cNvPr>
          <p:cNvCxnSpPr/>
          <p:nvPr/>
        </p:nvCxnSpPr>
        <p:spPr>
          <a:xfrm>
            <a:off x="6793969" y="1744459"/>
            <a:ext cx="0" cy="601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B53EE6-EA69-7A46-99A8-A8A968471BE6}"/>
              </a:ext>
            </a:extLst>
          </p:cNvPr>
          <p:cNvCxnSpPr>
            <a:stCxn id="89" idx="3"/>
          </p:cNvCxnSpPr>
          <p:nvPr/>
        </p:nvCxnSpPr>
        <p:spPr>
          <a:xfrm flipV="1">
            <a:off x="5952634" y="1840682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E9611BB-9EC7-5943-9337-2E60C34DC207}"/>
              </a:ext>
            </a:extLst>
          </p:cNvPr>
          <p:cNvCxnSpPr/>
          <p:nvPr/>
        </p:nvCxnSpPr>
        <p:spPr>
          <a:xfrm flipV="1">
            <a:off x="5947674" y="2230850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5A99695-F527-C84A-9CEE-C21348CDB606}"/>
              </a:ext>
            </a:extLst>
          </p:cNvPr>
          <p:cNvCxnSpPr>
            <a:cxnSpLocks/>
            <a:endCxn id="103" idx="1"/>
          </p:cNvCxnSpPr>
          <p:nvPr/>
        </p:nvCxnSpPr>
        <p:spPr>
          <a:xfrm flipV="1">
            <a:off x="7024841" y="2038740"/>
            <a:ext cx="3914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FF45C3FB-06E9-714D-8F8F-A126D2EA94F3}"/>
              </a:ext>
            </a:extLst>
          </p:cNvPr>
          <p:cNvSpPr/>
          <p:nvPr/>
        </p:nvSpPr>
        <p:spPr>
          <a:xfrm>
            <a:off x="6588843" y="2884563"/>
            <a:ext cx="435998" cy="63989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17FB554-3787-5045-97E2-A5DEDE812BE7}"/>
              </a:ext>
            </a:extLst>
          </p:cNvPr>
          <p:cNvSpPr/>
          <p:nvPr/>
        </p:nvSpPr>
        <p:spPr>
          <a:xfrm>
            <a:off x="6307674" y="2884563"/>
            <a:ext cx="486295" cy="63989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C5A8E4C-D60D-974A-8C3F-643E0D77B6A2}"/>
              </a:ext>
            </a:extLst>
          </p:cNvPr>
          <p:cNvCxnSpPr/>
          <p:nvPr/>
        </p:nvCxnSpPr>
        <p:spPr>
          <a:xfrm>
            <a:off x="6793969" y="2903614"/>
            <a:ext cx="0" cy="601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D2D237A-F715-C347-9EE6-B20E8088EE58}"/>
              </a:ext>
            </a:extLst>
          </p:cNvPr>
          <p:cNvCxnSpPr/>
          <p:nvPr/>
        </p:nvCxnSpPr>
        <p:spPr>
          <a:xfrm flipV="1">
            <a:off x="5952634" y="2999837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60077F8-5FB9-0543-AA84-AC42B8ECE562}"/>
              </a:ext>
            </a:extLst>
          </p:cNvPr>
          <p:cNvCxnSpPr/>
          <p:nvPr/>
        </p:nvCxnSpPr>
        <p:spPr>
          <a:xfrm flipV="1">
            <a:off x="5947674" y="3390005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E2F43F6-D022-2142-8B56-BA1E385F5653}"/>
              </a:ext>
            </a:extLst>
          </p:cNvPr>
          <p:cNvCxnSpPr>
            <a:cxnSpLocks/>
          </p:cNvCxnSpPr>
          <p:nvPr/>
        </p:nvCxnSpPr>
        <p:spPr>
          <a:xfrm flipV="1">
            <a:off x="7024841" y="3197895"/>
            <a:ext cx="3914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F31A6D7F-5941-3645-B2C2-A8DA9F94B063}"/>
              </a:ext>
            </a:extLst>
          </p:cNvPr>
          <p:cNvSpPr/>
          <p:nvPr/>
        </p:nvSpPr>
        <p:spPr>
          <a:xfrm>
            <a:off x="6588843" y="3929757"/>
            <a:ext cx="435998" cy="63989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AD53A96-18CF-054C-8A59-2DD95790D5DF}"/>
              </a:ext>
            </a:extLst>
          </p:cNvPr>
          <p:cNvSpPr/>
          <p:nvPr/>
        </p:nvSpPr>
        <p:spPr>
          <a:xfrm>
            <a:off x="6307674" y="3929757"/>
            <a:ext cx="486295" cy="63989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23F1619-8140-6045-AE97-650307E6B42D}"/>
              </a:ext>
            </a:extLst>
          </p:cNvPr>
          <p:cNvCxnSpPr/>
          <p:nvPr/>
        </p:nvCxnSpPr>
        <p:spPr>
          <a:xfrm>
            <a:off x="6793969" y="3948808"/>
            <a:ext cx="0" cy="601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CCB6F3F-3766-1543-B5D0-BA2E1905A13E}"/>
              </a:ext>
            </a:extLst>
          </p:cNvPr>
          <p:cNvCxnSpPr/>
          <p:nvPr/>
        </p:nvCxnSpPr>
        <p:spPr>
          <a:xfrm flipV="1">
            <a:off x="5952634" y="4045031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D887249-A704-A041-A378-50D5609D69DC}"/>
              </a:ext>
            </a:extLst>
          </p:cNvPr>
          <p:cNvCxnSpPr/>
          <p:nvPr/>
        </p:nvCxnSpPr>
        <p:spPr>
          <a:xfrm flipV="1">
            <a:off x="5947674" y="4435199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1CF4D02-4236-B74D-B01B-AA69F8CC4E56}"/>
              </a:ext>
            </a:extLst>
          </p:cNvPr>
          <p:cNvCxnSpPr>
            <a:cxnSpLocks/>
          </p:cNvCxnSpPr>
          <p:nvPr/>
        </p:nvCxnSpPr>
        <p:spPr>
          <a:xfrm flipV="1">
            <a:off x="7024841" y="4243089"/>
            <a:ext cx="3914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DBE36A1D-F2E2-C740-BBE8-8B2671C6BD04}"/>
              </a:ext>
            </a:extLst>
          </p:cNvPr>
          <p:cNvSpPr/>
          <p:nvPr/>
        </p:nvSpPr>
        <p:spPr>
          <a:xfrm>
            <a:off x="6588843" y="4974951"/>
            <a:ext cx="435998" cy="63989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FD73A58-6BAF-C846-949D-B37BEF4CEDA0}"/>
              </a:ext>
            </a:extLst>
          </p:cNvPr>
          <p:cNvSpPr/>
          <p:nvPr/>
        </p:nvSpPr>
        <p:spPr>
          <a:xfrm>
            <a:off x="6307674" y="4974951"/>
            <a:ext cx="486295" cy="63989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98EEEFC-E134-4040-AE45-1A1F67C701CF}"/>
              </a:ext>
            </a:extLst>
          </p:cNvPr>
          <p:cNvCxnSpPr/>
          <p:nvPr/>
        </p:nvCxnSpPr>
        <p:spPr>
          <a:xfrm>
            <a:off x="6793969" y="4994002"/>
            <a:ext cx="0" cy="601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4A08321-7646-7A4D-BE85-75057A185631}"/>
              </a:ext>
            </a:extLst>
          </p:cNvPr>
          <p:cNvCxnSpPr/>
          <p:nvPr/>
        </p:nvCxnSpPr>
        <p:spPr>
          <a:xfrm flipV="1">
            <a:off x="5952634" y="5090225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3E4C165-9F41-9242-8E06-B509F4F7CD89}"/>
              </a:ext>
            </a:extLst>
          </p:cNvPr>
          <p:cNvCxnSpPr/>
          <p:nvPr/>
        </p:nvCxnSpPr>
        <p:spPr>
          <a:xfrm flipV="1">
            <a:off x="5947674" y="5480393"/>
            <a:ext cx="3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CC17295-F480-A74C-8E04-10D3BCF7F62E}"/>
              </a:ext>
            </a:extLst>
          </p:cNvPr>
          <p:cNvCxnSpPr>
            <a:cxnSpLocks/>
          </p:cNvCxnSpPr>
          <p:nvPr/>
        </p:nvCxnSpPr>
        <p:spPr>
          <a:xfrm flipV="1">
            <a:off x="7024841" y="5288283"/>
            <a:ext cx="3914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5ECB0FD-05A1-5D43-86B9-E1BCCADC4872}"/>
              </a:ext>
            </a:extLst>
          </p:cNvPr>
          <p:cNvSpPr txBox="1"/>
          <p:nvPr/>
        </p:nvSpPr>
        <p:spPr>
          <a:xfrm>
            <a:off x="4572000" y="941854"/>
            <a:ext cx="134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latin typeface="Cambria" panose="02040503050406030204" pitchFamily="18" charset="0"/>
              </a:rPr>
              <a:t>PRE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5572EA6-0EE0-1A45-A3D5-56C2D51314A9}"/>
              </a:ext>
            </a:extLst>
          </p:cNvPr>
          <p:cNvCxnSpPr>
            <a:cxnSpLocks/>
          </p:cNvCxnSpPr>
          <p:nvPr/>
        </p:nvCxnSpPr>
        <p:spPr>
          <a:xfrm flipH="1">
            <a:off x="3837396" y="1194719"/>
            <a:ext cx="1002928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74DB5FFD-51CD-C940-AAF9-20F76AA1B18E}"/>
              </a:ext>
            </a:extLst>
          </p:cNvPr>
          <p:cNvSpPr txBox="1"/>
          <p:nvPr/>
        </p:nvSpPr>
        <p:spPr>
          <a:xfrm>
            <a:off x="3594384" y="848152"/>
            <a:ext cx="134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i="1" dirty="0">
                <a:solidFill>
                  <a:srgbClr val="FF0000"/>
                </a:solidFill>
                <a:latin typeface="Cambria" panose="02040503050406030204" pitchFamily="18" charset="0"/>
              </a:rPr>
              <a:t>Violate Timing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6D9029E-9377-0746-962F-7680AF96BE63}"/>
              </a:ext>
            </a:extLst>
          </p:cNvPr>
          <p:cNvCxnSpPr>
            <a:cxnSpLocks/>
          </p:cNvCxnSpPr>
          <p:nvPr/>
        </p:nvCxnSpPr>
        <p:spPr>
          <a:xfrm flipH="1">
            <a:off x="5604593" y="1191474"/>
            <a:ext cx="1002928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DAD32240-ECA7-B447-BA4D-1878C2D003B7}"/>
              </a:ext>
            </a:extLst>
          </p:cNvPr>
          <p:cNvSpPr txBox="1"/>
          <p:nvPr/>
        </p:nvSpPr>
        <p:spPr>
          <a:xfrm>
            <a:off x="5361581" y="844907"/>
            <a:ext cx="134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i="1" dirty="0">
                <a:solidFill>
                  <a:srgbClr val="FF0000"/>
                </a:solidFill>
                <a:latin typeface="Cambria" panose="02040503050406030204" pitchFamily="18" charset="0"/>
              </a:rPr>
              <a:t>Violate Timing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7154BEE-C7BD-D742-9CD1-3D2A95D9E279}"/>
              </a:ext>
            </a:extLst>
          </p:cNvPr>
          <p:cNvSpPr txBox="1"/>
          <p:nvPr/>
        </p:nvSpPr>
        <p:spPr>
          <a:xfrm>
            <a:off x="6219477" y="959398"/>
            <a:ext cx="200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solidFill>
                  <a:srgbClr val="3D8AFF"/>
                </a:solidFill>
                <a:latin typeface="Cambria" panose="02040503050406030204" pitchFamily="18" charset="0"/>
              </a:rPr>
              <a:t>ACT R3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0246C55-0CEC-C442-A796-B6A6BC845069}"/>
              </a:ext>
            </a:extLst>
          </p:cNvPr>
          <p:cNvSpPr txBox="1"/>
          <p:nvPr/>
        </p:nvSpPr>
        <p:spPr>
          <a:xfrm>
            <a:off x="1002762" y="2258170"/>
            <a:ext cx="67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BE04F8A-BA1F-FC49-BA1E-9F16B54F6841}"/>
              </a:ext>
            </a:extLst>
          </p:cNvPr>
          <p:cNvSpPr txBox="1"/>
          <p:nvPr/>
        </p:nvSpPr>
        <p:spPr>
          <a:xfrm>
            <a:off x="994623" y="3835234"/>
            <a:ext cx="67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F06EF84-5783-144E-BCB0-FF61C1A555A2}"/>
              </a:ext>
            </a:extLst>
          </p:cNvPr>
          <p:cNvSpPr/>
          <p:nvPr/>
        </p:nvSpPr>
        <p:spPr>
          <a:xfrm>
            <a:off x="774701" y="5788152"/>
            <a:ext cx="7664132" cy="670311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i="1" dirty="0">
                <a:solidFill>
                  <a:schemeClr val="bg1"/>
                </a:solidFill>
                <a:latin typeface="Cambria" panose="02040503050406030204" pitchFamily="18" charset="0"/>
              </a:rPr>
              <a:t>Second ACT drives the </a:t>
            </a:r>
            <a:r>
              <a:rPr lang="en-TR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remaining three </a:t>
            </a:r>
            <a:r>
              <a:rPr lang="en-TR" sz="2800" i="1" dirty="0">
                <a:solidFill>
                  <a:schemeClr val="bg1"/>
                </a:solidFill>
                <a:latin typeface="Cambria" panose="02040503050406030204" pitchFamily="18" charset="0"/>
              </a:rPr>
              <a:t>wordlines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D019524-4E85-4547-825B-6D1D0854C015}"/>
              </a:ext>
            </a:extLst>
          </p:cNvPr>
          <p:cNvSpPr/>
          <p:nvPr/>
        </p:nvSpPr>
        <p:spPr>
          <a:xfrm>
            <a:off x="0" y="5653104"/>
            <a:ext cx="9143999" cy="1152322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Cambria" panose="02040503050406030204" pitchFamily="18" charset="0"/>
              </a:rPr>
              <a:t>All four </a:t>
            </a:r>
            <a:r>
              <a:rPr lang="en-US" sz="3600" b="1" dirty="0" err="1">
                <a:solidFill>
                  <a:schemeClr val="accent4"/>
                </a:solidFill>
                <a:latin typeface="Cambria" panose="02040503050406030204" pitchFamily="18" charset="0"/>
              </a:rPr>
              <a:t>wordlines</a:t>
            </a:r>
            <a:r>
              <a:rPr lang="en-US" sz="3600" b="1" dirty="0">
                <a:solidFill>
                  <a:schemeClr val="accent4"/>
                </a:solidFill>
                <a:latin typeface="Cambria" panose="02040503050406030204" pitchFamily="18" charset="0"/>
              </a:rPr>
              <a:t> are enabled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Quadruple Activation</a:t>
            </a:r>
            <a:endParaRPr lang="en-TR" sz="3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39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9BD1A-B935-2F4C-89D3-50285A7A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800" dirty="0"/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0EB99-810F-DE46-9CEC-79B1F2687A36}"/>
              </a:ext>
            </a:extLst>
          </p:cNvPr>
          <p:cNvSpPr txBox="1"/>
          <p:nvPr/>
        </p:nvSpPr>
        <p:spPr>
          <a:xfrm>
            <a:off x="203989" y="1199331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</a:rPr>
              <a:t>True Random Numbers in DRAM</a:t>
            </a:r>
            <a:endParaRPr lang="en-TR" sz="4200" b="1" dirty="0">
              <a:solidFill>
                <a:schemeClr val="bg2">
                  <a:lumMod val="9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28254-F95F-2D4B-A0F4-F384F31E7AF2}"/>
              </a:ext>
            </a:extLst>
          </p:cNvPr>
          <p:cNvSpPr txBox="1"/>
          <p:nvPr/>
        </p:nvSpPr>
        <p:spPr>
          <a:xfrm>
            <a:off x="203988" y="2195164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TR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</a:rPr>
              <a:t>DRAM Organization and Operation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D557F-BB1F-5B40-83FF-9CFB9B87FE23}"/>
              </a:ext>
            </a:extLst>
          </p:cNvPr>
          <p:cNvSpPr txBox="1"/>
          <p:nvPr/>
        </p:nvSpPr>
        <p:spPr>
          <a:xfrm>
            <a:off x="203988" y="3190997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TR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en-TR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adruple A</a:t>
            </a:r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TR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tivation (QUAC)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3E93F-FD74-1D4C-93F2-D6A019CE0A80}"/>
              </a:ext>
            </a:extLst>
          </p:cNvPr>
          <p:cNvSpPr txBox="1"/>
          <p:nvPr/>
        </p:nvSpPr>
        <p:spPr>
          <a:xfrm>
            <a:off x="203988" y="4186830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sz="4200" b="1" dirty="0">
                <a:latin typeface="Cambria" panose="02040503050406030204" pitchFamily="18" charset="0"/>
              </a:rPr>
              <a:t>QUAC-TRNG</a:t>
            </a:r>
            <a:endParaRPr lang="en-TR" sz="4200" b="1" dirty="0"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F1F0E-261A-4C9E-8D42-270EF0C7851C}"/>
              </a:ext>
            </a:extLst>
          </p:cNvPr>
          <p:cNvSpPr txBox="1"/>
          <p:nvPr/>
        </p:nvSpPr>
        <p:spPr>
          <a:xfrm>
            <a:off x="203988" y="5182663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</a:rPr>
              <a:t>Evaluation</a:t>
            </a:r>
            <a:endParaRPr lang="en-TR" sz="4200" b="1" dirty="0">
              <a:solidFill>
                <a:schemeClr val="bg2">
                  <a:lumMod val="9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77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2E3181E-BD5E-5540-9AA9-795E8EB7A31F}"/>
              </a:ext>
            </a:extLst>
          </p:cNvPr>
          <p:cNvCxnSpPr>
            <a:cxnSpLocks/>
          </p:cNvCxnSpPr>
          <p:nvPr/>
        </p:nvCxnSpPr>
        <p:spPr>
          <a:xfrm flipV="1">
            <a:off x="2075688" y="5104596"/>
            <a:ext cx="5416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2EBBAF-0733-334F-B8C0-9CA11B886884}"/>
              </a:ext>
            </a:extLst>
          </p:cNvPr>
          <p:cNvCxnSpPr>
            <a:cxnSpLocks/>
          </p:cNvCxnSpPr>
          <p:nvPr/>
        </p:nvCxnSpPr>
        <p:spPr>
          <a:xfrm>
            <a:off x="1785986" y="5433386"/>
            <a:ext cx="0" cy="52836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C860513-2CC3-454F-99F0-BA50B88B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Generating Random Values via QUAC</a:t>
            </a:r>
            <a:endParaRPr lang="en-TR" sz="4000" dirty="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3BC8E63-1E10-AC40-8FC5-B60E01AB396B}"/>
              </a:ext>
            </a:extLst>
          </p:cNvPr>
          <p:cNvCxnSpPr>
            <a:stCxn id="93" idx="3"/>
            <a:endCxn id="93" idx="3"/>
          </p:cNvCxnSpPr>
          <p:nvPr/>
        </p:nvCxnSpPr>
        <p:spPr>
          <a:xfrm>
            <a:off x="4914149" y="191264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3C68E75-0E4D-9E49-9A72-31D6DA5D094E}"/>
              </a:ext>
            </a:extLst>
          </p:cNvPr>
          <p:cNvGrpSpPr/>
          <p:nvPr/>
        </p:nvGrpSpPr>
        <p:grpSpPr>
          <a:xfrm>
            <a:off x="4267789" y="1681816"/>
            <a:ext cx="4209305" cy="3637498"/>
            <a:chOff x="-89191" y="2160499"/>
            <a:chExt cx="8672938" cy="363749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863BC57-C18D-184C-AAA7-E2B856ACCE35}"/>
                </a:ext>
              </a:extLst>
            </p:cNvPr>
            <p:cNvGrpSpPr/>
            <p:nvPr/>
          </p:nvGrpSpPr>
          <p:grpSpPr>
            <a:xfrm>
              <a:off x="-89191" y="2160499"/>
              <a:ext cx="8672938" cy="3637498"/>
              <a:chOff x="-89191" y="2160499"/>
              <a:chExt cx="8672938" cy="3637498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04F1D5BD-E5FF-C240-BA7C-09F5606E6C81}"/>
                  </a:ext>
                </a:extLst>
              </p:cNvPr>
              <p:cNvCxnSpPr/>
              <p:nvPr/>
            </p:nvCxnSpPr>
            <p:spPr>
              <a:xfrm>
                <a:off x="1125415" y="2350939"/>
                <a:ext cx="0" cy="315304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3748EBD-BE45-1341-B860-B73566BAF69C}"/>
                  </a:ext>
                </a:extLst>
              </p:cNvPr>
              <p:cNvCxnSpPr/>
              <p:nvPr/>
            </p:nvCxnSpPr>
            <p:spPr>
              <a:xfrm flipH="1" flipV="1">
                <a:off x="1125415" y="5495194"/>
                <a:ext cx="7458332" cy="197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7665EA3-48D3-AA49-9F8A-F4734FDD08DE}"/>
                  </a:ext>
                </a:extLst>
              </p:cNvPr>
              <p:cNvSpPr txBox="1"/>
              <p:nvPr/>
            </p:nvSpPr>
            <p:spPr>
              <a:xfrm>
                <a:off x="5065" y="2160499"/>
                <a:ext cx="1237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latin typeface="Cambria" panose="02040503050406030204" pitchFamily="18" charset="0"/>
                  </a:rPr>
                  <a:t>V</a:t>
                </a:r>
                <a:r>
                  <a:rPr lang="en-US" sz="2400" b="1" baseline="-25000" dirty="0" err="1">
                    <a:latin typeface="Cambria" panose="02040503050406030204" pitchFamily="18" charset="0"/>
                  </a:rPr>
                  <a:t>dd</a:t>
                </a:r>
                <a:endParaRPr lang="en-US" b="1" baseline="-250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918FD09-29D8-3846-A04F-9619DE0E9B1A}"/>
                  </a:ext>
                </a:extLst>
              </p:cNvPr>
              <p:cNvSpPr txBox="1"/>
              <p:nvPr/>
            </p:nvSpPr>
            <p:spPr>
              <a:xfrm>
                <a:off x="-89191" y="5336332"/>
                <a:ext cx="1424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</a:rPr>
                  <a:t>-</a:t>
                </a:r>
                <a:r>
                  <a:rPr lang="en-US" sz="2400" b="1" dirty="0" err="1">
                    <a:latin typeface="Cambria" panose="02040503050406030204" pitchFamily="18" charset="0"/>
                  </a:rPr>
                  <a:t>V</a:t>
                </a:r>
                <a:r>
                  <a:rPr lang="en-US" sz="2400" b="1" baseline="-25000" dirty="0" err="1">
                    <a:latin typeface="Cambria" panose="02040503050406030204" pitchFamily="18" charset="0"/>
                  </a:rPr>
                  <a:t>dd</a:t>
                </a:r>
                <a:endParaRPr lang="en-US" sz="2400" b="1" baseline="-25000" dirty="0">
                  <a:latin typeface="Cambria" panose="02040503050406030204" pitchFamily="18" charset="0"/>
                </a:endParaRPr>
              </a:p>
            </p:txBody>
          </p:sp>
        </p:grp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D3C0D49-041E-AB49-B212-F5668F1351A0}"/>
                </a:ext>
              </a:extLst>
            </p:cNvPr>
            <p:cNvCxnSpPr/>
            <p:nvPr/>
          </p:nvCxnSpPr>
          <p:spPr>
            <a:xfrm flipH="1">
              <a:off x="1052944" y="2350939"/>
              <a:ext cx="13644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35A8CFD-9A19-2F45-8EF9-FA923D17DF95}"/>
              </a:ext>
            </a:extLst>
          </p:cNvPr>
          <p:cNvCxnSpPr>
            <a:cxnSpLocks/>
          </p:cNvCxnSpPr>
          <p:nvPr/>
        </p:nvCxnSpPr>
        <p:spPr>
          <a:xfrm flipH="1">
            <a:off x="4861540" y="3546689"/>
            <a:ext cx="756312" cy="0"/>
          </a:xfrm>
          <a:prstGeom prst="line">
            <a:avLst/>
          </a:prstGeom>
          <a:ln w="444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F05F2F6-DC1E-714B-8947-C0C4C1DE67E4}"/>
              </a:ext>
            </a:extLst>
          </p:cNvPr>
          <p:cNvCxnSpPr>
            <a:cxnSpLocks/>
          </p:cNvCxnSpPr>
          <p:nvPr/>
        </p:nvCxnSpPr>
        <p:spPr>
          <a:xfrm>
            <a:off x="4868508" y="3951189"/>
            <a:ext cx="350607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CE2CE3CD-EE90-F242-B70F-62AC24228C76}"/>
              </a:ext>
            </a:extLst>
          </p:cNvPr>
          <p:cNvSpPr txBox="1"/>
          <p:nvPr/>
        </p:nvSpPr>
        <p:spPr>
          <a:xfrm rot="16200000">
            <a:off x="2702626" y="3342867"/>
            <a:ext cx="2766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Voltage Difference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05B36E8-ABC2-3745-9B71-2CBD875F330D}"/>
              </a:ext>
            </a:extLst>
          </p:cNvPr>
          <p:cNvSpPr txBox="1"/>
          <p:nvPr/>
        </p:nvSpPr>
        <p:spPr>
          <a:xfrm>
            <a:off x="7822449" y="5058325"/>
            <a:ext cx="91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Time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DA48093-BDDB-0A4B-A195-842462667387}"/>
              </a:ext>
            </a:extLst>
          </p:cNvPr>
          <p:cNvSpPr txBox="1"/>
          <p:nvPr/>
        </p:nvSpPr>
        <p:spPr>
          <a:xfrm>
            <a:off x="4877136" y="3593051"/>
            <a:ext cx="1797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Ready to Sense </a:t>
            </a:r>
          </a:p>
          <a:p>
            <a:pPr algn="ctr"/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Voltage Level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3837DB9-932A-0145-9228-2FB69F47AD8A}"/>
              </a:ext>
            </a:extLst>
          </p:cNvPr>
          <p:cNvSpPr txBox="1"/>
          <p:nvPr/>
        </p:nvSpPr>
        <p:spPr>
          <a:xfrm>
            <a:off x="4275880" y="2798350"/>
            <a:ext cx="683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V</a:t>
            </a:r>
            <a:r>
              <a:rPr lang="en-US" sz="2400" b="1" baseline="-25000" dirty="0">
                <a:latin typeface="Cambria" panose="02040503050406030204" pitchFamily="18" charset="0"/>
              </a:rPr>
              <a:t>TH</a:t>
            </a:r>
            <a:endParaRPr lang="en-US" b="1" baseline="-25000" dirty="0">
              <a:latin typeface="Cambria" panose="020405030504060302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E945C8B-2B4F-1949-9DA4-610BD418EF84}"/>
              </a:ext>
            </a:extLst>
          </p:cNvPr>
          <p:cNvSpPr txBox="1"/>
          <p:nvPr/>
        </p:nvSpPr>
        <p:spPr>
          <a:xfrm>
            <a:off x="4189175" y="3642182"/>
            <a:ext cx="75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-V</a:t>
            </a:r>
            <a:r>
              <a:rPr lang="en-US" sz="2400" b="1" baseline="-25000" dirty="0">
                <a:latin typeface="Cambria" panose="02040503050406030204" pitchFamily="18" charset="0"/>
              </a:rPr>
              <a:t>TH</a:t>
            </a:r>
            <a:endParaRPr lang="en-US" b="1" baseline="-25000" dirty="0">
              <a:latin typeface="Cambria" panose="02040503050406030204" pitchFamily="18" charset="0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20BA252-8843-1D44-8E5D-1EE96E94AD6E}"/>
              </a:ext>
            </a:extLst>
          </p:cNvPr>
          <p:cNvCxnSpPr>
            <a:cxnSpLocks/>
          </p:cNvCxnSpPr>
          <p:nvPr/>
        </p:nvCxnSpPr>
        <p:spPr>
          <a:xfrm>
            <a:off x="4866907" y="3092938"/>
            <a:ext cx="350548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4AA72CEC-C8D1-574F-A19B-7F926BE71D64}"/>
              </a:ext>
            </a:extLst>
          </p:cNvPr>
          <p:cNvSpPr txBox="1"/>
          <p:nvPr/>
        </p:nvSpPr>
        <p:spPr>
          <a:xfrm>
            <a:off x="4513524" y="332220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0</a:t>
            </a:r>
            <a:endParaRPr lang="en-US" b="1" baseline="-25000" dirty="0">
              <a:latin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E75A24-B1A6-CD43-A4F0-3B6F49AF378F}"/>
              </a:ext>
            </a:extLst>
          </p:cNvPr>
          <p:cNvCxnSpPr>
            <a:cxnSpLocks/>
          </p:cNvCxnSpPr>
          <p:nvPr/>
        </p:nvCxnSpPr>
        <p:spPr>
          <a:xfrm>
            <a:off x="1158098" y="1516723"/>
            <a:ext cx="0" cy="331717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BFDE1F7-2938-C943-BB27-603CA1C1BFDF}"/>
              </a:ext>
            </a:extLst>
          </p:cNvPr>
          <p:cNvCxnSpPr>
            <a:cxnSpLocks/>
          </p:cNvCxnSpPr>
          <p:nvPr/>
        </p:nvCxnSpPr>
        <p:spPr>
          <a:xfrm>
            <a:off x="989064" y="1794811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8C1EFAA-CCDE-324F-AC64-A3167FBD013F}"/>
              </a:ext>
            </a:extLst>
          </p:cNvPr>
          <p:cNvCxnSpPr>
            <a:cxnSpLocks/>
          </p:cNvCxnSpPr>
          <p:nvPr/>
        </p:nvCxnSpPr>
        <p:spPr>
          <a:xfrm>
            <a:off x="989064" y="2525085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FB95D02-9EB7-A240-914B-BF540399559B}"/>
              </a:ext>
            </a:extLst>
          </p:cNvPr>
          <p:cNvCxnSpPr>
            <a:cxnSpLocks/>
          </p:cNvCxnSpPr>
          <p:nvPr/>
        </p:nvCxnSpPr>
        <p:spPr>
          <a:xfrm>
            <a:off x="989064" y="3234811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F0D6755-05DF-7640-9FF9-34D1D62F3063}"/>
              </a:ext>
            </a:extLst>
          </p:cNvPr>
          <p:cNvCxnSpPr>
            <a:cxnSpLocks/>
          </p:cNvCxnSpPr>
          <p:nvPr/>
        </p:nvCxnSpPr>
        <p:spPr>
          <a:xfrm>
            <a:off x="1001943" y="3954811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F93C116-ADAF-0141-8A52-64EC760C4171}"/>
              </a:ext>
            </a:extLst>
          </p:cNvPr>
          <p:cNvSpPr/>
          <p:nvPr/>
        </p:nvSpPr>
        <p:spPr>
          <a:xfrm>
            <a:off x="1314254" y="1937931"/>
            <a:ext cx="360000" cy="3600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A09F7B0-3DDF-2343-87FC-DB50755726F6}"/>
              </a:ext>
            </a:extLst>
          </p:cNvPr>
          <p:cNvSpPr/>
          <p:nvPr/>
        </p:nvSpPr>
        <p:spPr>
          <a:xfrm>
            <a:off x="1309998" y="2657931"/>
            <a:ext cx="360000" cy="36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8FA2942-EF81-F643-8754-F5AEB341F225}"/>
              </a:ext>
            </a:extLst>
          </p:cNvPr>
          <p:cNvSpPr/>
          <p:nvPr/>
        </p:nvSpPr>
        <p:spPr>
          <a:xfrm>
            <a:off x="1306902" y="3377931"/>
            <a:ext cx="360000" cy="3600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24F3E28-AAAC-1F4F-9ABA-7BD6CEDD842A}"/>
              </a:ext>
            </a:extLst>
          </p:cNvPr>
          <p:cNvSpPr/>
          <p:nvPr/>
        </p:nvSpPr>
        <p:spPr>
          <a:xfrm>
            <a:off x="1301834" y="4097931"/>
            <a:ext cx="360000" cy="36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9503D1F-3901-5143-88A1-66928D39C172}"/>
              </a:ext>
            </a:extLst>
          </p:cNvPr>
          <p:cNvSpPr/>
          <p:nvPr/>
        </p:nvSpPr>
        <p:spPr>
          <a:xfrm>
            <a:off x="788894" y="4833897"/>
            <a:ext cx="1286793" cy="578911"/>
          </a:xfrm>
          <a:prstGeom prst="round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b="1" dirty="0">
                <a:latin typeface="Cambria" panose="02040503050406030204" pitchFamily="18" charset="0"/>
                <a:cs typeface="Calibri" panose="020F0502020204030204" pitchFamily="34" charset="0"/>
              </a:rPr>
              <a:t>Sense Amplifier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1D1EF7F-B54A-5B42-BC35-C67A546B382C}"/>
              </a:ext>
            </a:extLst>
          </p:cNvPr>
          <p:cNvSpPr txBox="1"/>
          <p:nvPr/>
        </p:nvSpPr>
        <p:spPr>
          <a:xfrm>
            <a:off x="694594" y="1174354"/>
            <a:ext cx="92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V</a:t>
            </a:r>
            <a:r>
              <a:rPr lang="en-US" b="1" baseline="-25000" dirty="0">
                <a:latin typeface="Cambria" panose="02040503050406030204" pitchFamily="18" charset="0"/>
              </a:rPr>
              <a:t>DD</a:t>
            </a:r>
            <a:r>
              <a:rPr lang="en-US" b="1" dirty="0">
                <a:latin typeface="Cambria" panose="02040503050406030204" pitchFamily="18" charset="0"/>
              </a:rPr>
              <a:t>/2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EE3BF6-8064-3940-BF03-C7B45BBDDC15}"/>
              </a:ext>
            </a:extLst>
          </p:cNvPr>
          <p:cNvSpPr txBox="1"/>
          <p:nvPr/>
        </p:nvSpPr>
        <p:spPr>
          <a:xfrm>
            <a:off x="1322482" y="5922561"/>
            <a:ext cx="92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V</a:t>
            </a:r>
            <a:r>
              <a:rPr lang="en-US" b="1" baseline="-25000" dirty="0">
                <a:latin typeface="Cambria" panose="02040503050406030204" pitchFamily="18" charset="0"/>
              </a:rPr>
              <a:t>DD</a:t>
            </a:r>
            <a:r>
              <a:rPr lang="en-US" b="1" dirty="0">
                <a:latin typeface="Cambria" panose="02040503050406030204" pitchFamily="18" charset="0"/>
              </a:rPr>
              <a:t>/2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EF832C-D7BE-F849-87F4-5BE57B17D303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1489998" y="1794811"/>
            <a:ext cx="0" cy="143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9E178C8-65CE-F24E-B075-9EBA23549C79}"/>
              </a:ext>
            </a:extLst>
          </p:cNvPr>
          <p:cNvCxnSpPr>
            <a:cxnSpLocks/>
          </p:cNvCxnSpPr>
          <p:nvPr/>
        </p:nvCxnSpPr>
        <p:spPr>
          <a:xfrm flipH="1" flipV="1">
            <a:off x="1482378" y="2518711"/>
            <a:ext cx="0" cy="143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BF9427F-8F8C-574B-B7A4-C91E4C7DE737}"/>
              </a:ext>
            </a:extLst>
          </p:cNvPr>
          <p:cNvCxnSpPr>
            <a:cxnSpLocks/>
          </p:cNvCxnSpPr>
          <p:nvPr/>
        </p:nvCxnSpPr>
        <p:spPr>
          <a:xfrm flipH="1" flipV="1">
            <a:off x="1483200" y="3234811"/>
            <a:ext cx="0" cy="143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7C15B66-D601-264F-AFD8-1DD850B25D82}"/>
              </a:ext>
            </a:extLst>
          </p:cNvPr>
          <p:cNvCxnSpPr>
            <a:cxnSpLocks/>
          </p:cNvCxnSpPr>
          <p:nvPr/>
        </p:nvCxnSpPr>
        <p:spPr>
          <a:xfrm flipH="1" flipV="1">
            <a:off x="1483200" y="3954811"/>
            <a:ext cx="0" cy="143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57B34AEA-8785-D642-9069-414BF2ECD598}"/>
              </a:ext>
            </a:extLst>
          </p:cNvPr>
          <p:cNvSpPr txBox="1"/>
          <p:nvPr/>
        </p:nvSpPr>
        <p:spPr>
          <a:xfrm>
            <a:off x="2255653" y="5051914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mbria" panose="02040503050406030204" pitchFamily="18" charset="0"/>
              </a:rPr>
              <a:t>Enable</a:t>
            </a:r>
            <a:endParaRPr lang="en-US" sz="1600" b="1" i="1" baseline="-25000" dirty="0">
              <a:latin typeface="Cambria" panose="020405030504060302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0E35276-0B2F-4949-91AE-7AC39E4CC0D4}"/>
              </a:ext>
            </a:extLst>
          </p:cNvPr>
          <p:cNvSpPr txBox="1"/>
          <p:nvPr/>
        </p:nvSpPr>
        <p:spPr>
          <a:xfrm>
            <a:off x="2357510" y="3412804"/>
            <a:ext cx="857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Cambria" panose="02040503050406030204" pitchFamily="18" charset="0"/>
              </a:rPr>
              <a:t>Logic-1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950FC84-BC0B-4742-A7CF-C7463A402A88}"/>
              </a:ext>
            </a:extLst>
          </p:cNvPr>
          <p:cNvCxnSpPr>
            <a:stCxn id="71" idx="6"/>
          </p:cNvCxnSpPr>
          <p:nvPr/>
        </p:nvCxnSpPr>
        <p:spPr>
          <a:xfrm>
            <a:off x="1669998" y="2837931"/>
            <a:ext cx="817426" cy="5748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5391DDA4-BC80-4349-93BB-6F0C5C4F4569}"/>
              </a:ext>
            </a:extLst>
          </p:cNvPr>
          <p:cNvCxnSpPr>
            <a:cxnSpLocks/>
            <a:stCxn id="73" idx="6"/>
          </p:cNvCxnSpPr>
          <p:nvPr/>
        </p:nvCxnSpPr>
        <p:spPr>
          <a:xfrm flipV="1">
            <a:off x="1661834" y="3758509"/>
            <a:ext cx="778858" cy="5194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80FC5FFD-A846-F849-AC33-89DA4155B955}"/>
              </a:ext>
            </a:extLst>
          </p:cNvPr>
          <p:cNvSpPr txBox="1"/>
          <p:nvPr/>
        </p:nvSpPr>
        <p:spPr>
          <a:xfrm>
            <a:off x="407569" y="3702826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R0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2DB4513-A0ED-7D4A-A19F-E065B716CFA3}"/>
              </a:ext>
            </a:extLst>
          </p:cNvPr>
          <p:cNvSpPr txBox="1"/>
          <p:nvPr/>
        </p:nvSpPr>
        <p:spPr>
          <a:xfrm>
            <a:off x="416851" y="2980801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R1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3CEB09B-B3DF-F340-AC58-6A6EE68096EB}"/>
              </a:ext>
            </a:extLst>
          </p:cNvPr>
          <p:cNvSpPr txBox="1"/>
          <p:nvPr/>
        </p:nvSpPr>
        <p:spPr>
          <a:xfrm>
            <a:off x="405518" y="2224587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R2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1508477-2F75-9046-B65B-87E89D8ED2A8}"/>
              </a:ext>
            </a:extLst>
          </p:cNvPr>
          <p:cNvSpPr txBox="1"/>
          <p:nvPr/>
        </p:nvSpPr>
        <p:spPr>
          <a:xfrm>
            <a:off x="415892" y="1545602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R3</a:t>
            </a:r>
            <a:endParaRPr lang="en-US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119" grpId="0"/>
      <p:bldP spid="131" grpId="0"/>
      <p:bldP spid="20" grpId="0" animBg="1"/>
      <p:bldP spid="71" grpId="0" animBg="1"/>
      <p:bldP spid="72" grpId="0" animBg="1"/>
      <p:bldP spid="73" grpId="0" animBg="1"/>
      <p:bldP spid="23" grpId="0" animBg="1"/>
      <p:bldP spid="78" grpId="0"/>
      <p:bldP spid="79" grpId="0"/>
      <p:bldP spid="132" grpId="0"/>
      <p:bldP spid="133" grpId="0"/>
      <p:bldP spid="133" grpId="1"/>
      <p:bldP spid="136" grpId="0"/>
      <p:bldP spid="137" grpId="0"/>
      <p:bldP spid="138" grpId="0"/>
      <p:bldP spid="1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2E3181E-BD5E-5540-9AA9-795E8EB7A31F}"/>
              </a:ext>
            </a:extLst>
          </p:cNvPr>
          <p:cNvCxnSpPr>
            <a:cxnSpLocks/>
          </p:cNvCxnSpPr>
          <p:nvPr/>
        </p:nvCxnSpPr>
        <p:spPr>
          <a:xfrm flipV="1">
            <a:off x="2075688" y="5103588"/>
            <a:ext cx="5416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2EBBAF-0733-334F-B8C0-9CA11B886884}"/>
              </a:ext>
            </a:extLst>
          </p:cNvPr>
          <p:cNvCxnSpPr>
            <a:cxnSpLocks/>
          </p:cNvCxnSpPr>
          <p:nvPr/>
        </p:nvCxnSpPr>
        <p:spPr>
          <a:xfrm>
            <a:off x="1785986" y="5432378"/>
            <a:ext cx="0" cy="52836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C860513-2CC3-454F-99F0-BA50B88B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Generating Random Values via QUAC</a:t>
            </a:r>
            <a:endParaRPr lang="en-T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18D45-4E46-B147-B352-05B8DE26CF45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TR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TR" sz="2400" dirty="0">
              <a:latin typeface="Cambria" panose="02040503050406030204" pitchFamily="18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3C68E75-0E4D-9E49-9A72-31D6DA5D094E}"/>
              </a:ext>
            </a:extLst>
          </p:cNvPr>
          <p:cNvGrpSpPr/>
          <p:nvPr/>
        </p:nvGrpSpPr>
        <p:grpSpPr>
          <a:xfrm>
            <a:off x="4267040" y="1681816"/>
            <a:ext cx="4209305" cy="3637498"/>
            <a:chOff x="-89191" y="2160499"/>
            <a:chExt cx="8672938" cy="363749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863BC57-C18D-184C-AAA7-E2B856ACCE35}"/>
                </a:ext>
              </a:extLst>
            </p:cNvPr>
            <p:cNvGrpSpPr/>
            <p:nvPr/>
          </p:nvGrpSpPr>
          <p:grpSpPr>
            <a:xfrm>
              <a:off x="-89191" y="2160499"/>
              <a:ext cx="8672938" cy="3637498"/>
              <a:chOff x="-89191" y="2160499"/>
              <a:chExt cx="8672938" cy="3637498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04F1D5BD-E5FF-C240-BA7C-09F5606E6C81}"/>
                  </a:ext>
                </a:extLst>
              </p:cNvPr>
              <p:cNvCxnSpPr/>
              <p:nvPr/>
            </p:nvCxnSpPr>
            <p:spPr>
              <a:xfrm>
                <a:off x="1125415" y="2350939"/>
                <a:ext cx="0" cy="315304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3748EBD-BE45-1341-B860-B73566BAF69C}"/>
                  </a:ext>
                </a:extLst>
              </p:cNvPr>
              <p:cNvCxnSpPr/>
              <p:nvPr/>
            </p:nvCxnSpPr>
            <p:spPr>
              <a:xfrm flipH="1" flipV="1">
                <a:off x="1125415" y="5495194"/>
                <a:ext cx="7458332" cy="197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7665EA3-48D3-AA49-9F8A-F4734FDD08DE}"/>
                  </a:ext>
                </a:extLst>
              </p:cNvPr>
              <p:cNvSpPr txBox="1"/>
              <p:nvPr/>
            </p:nvSpPr>
            <p:spPr>
              <a:xfrm>
                <a:off x="5065" y="2160499"/>
                <a:ext cx="1237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latin typeface="Cambria" panose="02040503050406030204" pitchFamily="18" charset="0"/>
                  </a:rPr>
                  <a:t>V</a:t>
                </a:r>
                <a:r>
                  <a:rPr lang="en-US" sz="2400" b="1" baseline="-25000" dirty="0" err="1">
                    <a:latin typeface="Cambria" panose="02040503050406030204" pitchFamily="18" charset="0"/>
                  </a:rPr>
                  <a:t>dd</a:t>
                </a:r>
                <a:endParaRPr lang="en-US" b="1" baseline="-250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918FD09-29D8-3846-A04F-9619DE0E9B1A}"/>
                  </a:ext>
                </a:extLst>
              </p:cNvPr>
              <p:cNvSpPr txBox="1"/>
              <p:nvPr/>
            </p:nvSpPr>
            <p:spPr>
              <a:xfrm>
                <a:off x="-89191" y="5336332"/>
                <a:ext cx="1424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</a:rPr>
                  <a:t>-</a:t>
                </a:r>
                <a:r>
                  <a:rPr lang="en-US" sz="2400" b="1" dirty="0" err="1">
                    <a:latin typeface="Cambria" panose="02040503050406030204" pitchFamily="18" charset="0"/>
                  </a:rPr>
                  <a:t>V</a:t>
                </a:r>
                <a:r>
                  <a:rPr lang="en-US" sz="2400" b="1" baseline="-25000" dirty="0" err="1">
                    <a:latin typeface="Cambria" panose="02040503050406030204" pitchFamily="18" charset="0"/>
                  </a:rPr>
                  <a:t>dd</a:t>
                </a:r>
                <a:endParaRPr lang="en-US" sz="2400" b="1" baseline="-25000" dirty="0">
                  <a:latin typeface="Cambria" panose="02040503050406030204" pitchFamily="18" charset="0"/>
                </a:endParaRPr>
              </a:p>
            </p:txBody>
          </p:sp>
        </p:grp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D3C0D49-041E-AB49-B212-F5668F1351A0}"/>
                </a:ext>
              </a:extLst>
            </p:cNvPr>
            <p:cNvCxnSpPr/>
            <p:nvPr/>
          </p:nvCxnSpPr>
          <p:spPr>
            <a:xfrm flipH="1">
              <a:off x="1052944" y="2350939"/>
              <a:ext cx="13644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35A8CFD-9A19-2F45-8EF9-FA923D17DF95}"/>
              </a:ext>
            </a:extLst>
          </p:cNvPr>
          <p:cNvCxnSpPr>
            <a:cxnSpLocks/>
          </p:cNvCxnSpPr>
          <p:nvPr/>
        </p:nvCxnSpPr>
        <p:spPr>
          <a:xfrm flipH="1">
            <a:off x="4860791" y="3546689"/>
            <a:ext cx="756312" cy="0"/>
          </a:xfrm>
          <a:prstGeom prst="line">
            <a:avLst/>
          </a:prstGeom>
          <a:ln w="444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F05F2F6-DC1E-714B-8947-C0C4C1DE67E4}"/>
              </a:ext>
            </a:extLst>
          </p:cNvPr>
          <p:cNvCxnSpPr>
            <a:cxnSpLocks/>
          </p:cNvCxnSpPr>
          <p:nvPr/>
        </p:nvCxnSpPr>
        <p:spPr>
          <a:xfrm>
            <a:off x="4867759" y="3951189"/>
            <a:ext cx="350607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20BA252-8843-1D44-8E5D-1EE96E94AD6E}"/>
              </a:ext>
            </a:extLst>
          </p:cNvPr>
          <p:cNvCxnSpPr>
            <a:cxnSpLocks/>
          </p:cNvCxnSpPr>
          <p:nvPr/>
        </p:nvCxnSpPr>
        <p:spPr>
          <a:xfrm>
            <a:off x="4866158" y="3092938"/>
            <a:ext cx="350548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E75A24-B1A6-CD43-A4F0-3B6F49AF378F}"/>
              </a:ext>
            </a:extLst>
          </p:cNvPr>
          <p:cNvCxnSpPr>
            <a:cxnSpLocks/>
          </p:cNvCxnSpPr>
          <p:nvPr/>
        </p:nvCxnSpPr>
        <p:spPr>
          <a:xfrm>
            <a:off x="1158098" y="1515715"/>
            <a:ext cx="0" cy="331717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BFDE1F7-2938-C943-BB27-603CA1C1BFDF}"/>
              </a:ext>
            </a:extLst>
          </p:cNvPr>
          <p:cNvCxnSpPr>
            <a:cxnSpLocks/>
          </p:cNvCxnSpPr>
          <p:nvPr/>
        </p:nvCxnSpPr>
        <p:spPr>
          <a:xfrm>
            <a:off x="989064" y="1793803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8C1EFAA-CCDE-324F-AC64-A3167FBD013F}"/>
              </a:ext>
            </a:extLst>
          </p:cNvPr>
          <p:cNvCxnSpPr>
            <a:cxnSpLocks/>
          </p:cNvCxnSpPr>
          <p:nvPr/>
        </p:nvCxnSpPr>
        <p:spPr>
          <a:xfrm>
            <a:off x="989064" y="2524436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FB95D02-9EB7-A240-914B-BF540399559B}"/>
              </a:ext>
            </a:extLst>
          </p:cNvPr>
          <p:cNvCxnSpPr>
            <a:cxnSpLocks/>
          </p:cNvCxnSpPr>
          <p:nvPr/>
        </p:nvCxnSpPr>
        <p:spPr>
          <a:xfrm>
            <a:off x="989064" y="3233803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F0D6755-05DF-7640-9FF9-34D1D62F3063}"/>
              </a:ext>
            </a:extLst>
          </p:cNvPr>
          <p:cNvCxnSpPr>
            <a:cxnSpLocks/>
          </p:cNvCxnSpPr>
          <p:nvPr/>
        </p:nvCxnSpPr>
        <p:spPr>
          <a:xfrm>
            <a:off x="1001943" y="3953803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F93C116-ADAF-0141-8A52-64EC760C4171}"/>
              </a:ext>
            </a:extLst>
          </p:cNvPr>
          <p:cNvSpPr/>
          <p:nvPr/>
        </p:nvSpPr>
        <p:spPr>
          <a:xfrm>
            <a:off x="1314254" y="1936923"/>
            <a:ext cx="360000" cy="3600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A09F7B0-3DDF-2343-87FC-DB50755726F6}"/>
              </a:ext>
            </a:extLst>
          </p:cNvPr>
          <p:cNvSpPr/>
          <p:nvPr/>
        </p:nvSpPr>
        <p:spPr>
          <a:xfrm>
            <a:off x="1309998" y="2656923"/>
            <a:ext cx="360000" cy="36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8FA2942-EF81-F643-8754-F5AEB341F225}"/>
              </a:ext>
            </a:extLst>
          </p:cNvPr>
          <p:cNvSpPr/>
          <p:nvPr/>
        </p:nvSpPr>
        <p:spPr>
          <a:xfrm>
            <a:off x="1306902" y="3376923"/>
            <a:ext cx="360000" cy="359997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24F3E28-AAAC-1F4F-9ABA-7BD6CEDD842A}"/>
              </a:ext>
            </a:extLst>
          </p:cNvPr>
          <p:cNvSpPr/>
          <p:nvPr/>
        </p:nvSpPr>
        <p:spPr>
          <a:xfrm>
            <a:off x="1301834" y="4096923"/>
            <a:ext cx="360000" cy="36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1D1EF7F-B54A-5B42-BC35-C67A546B382C}"/>
              </a:ext>
            </a:extLst>
          </p:cNvPr>
          <p:cNvSpPr txBox="1"/>
          <p:nvPr/>
        </p:nvSpPr>
        <p:spPr>
          <a:xfrm>
            <a:off x="694594" y="1175470"/>
            <a:ext cx="92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V</a:t>
            </a:r>
            <a:r>
              <a:rPr lang="en-US" b="1" baseline="-25000" dirty="0">
                <a:latin typeface="Cambria" panose="02040503050406030204" pitchFamily="18" charset="0"/>
              </a:rPr>
              <a:t>DD</a:t>
            </a:r>
            <a:r>
              <a:rPr lang="en-US" b="1" dirty="0">
                <a:latin typeface="Cambria" panose="02040503050406030204" pitchFamily="18" charset="0"/>
              </a:rPr>
              <a:t>/2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EE3BF6-8064-3940-BF03-C7B45BBDDC15}"/>
              </a:ext>
            </a:extLst>
          </p:cNvPr>
          <p:cNvSpPr txBox="1"/>
          <p:nvPr/>
        </p:nvSpPr>
        <p:spPr>
          <a:xfrm>
            <a:off x="1322482" y="5921553"/>
            <a:ext cx="92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V</a:t>
            </a:r>
            <a:r>
              <a:rPr lang="en-US" b="1" baseline="-25000" dirty="0">
                <a:latin typeface="Cambria" panose="02040503050406030204" pitchFamily="18" charset="0"/>
              </a:rPr>
              <a:t>DD</a:t>
            </a:r>
            <a:r>
              <a:rPr lang="en-US" b="1" dirty="0">
                <a:latin typeface="Cambria" panose="02040503050406030204" pitchFamily="18" charset="0"/>
              </a:rPr>
              <a:t>/2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EF832C-D7BE-F849-87F4-5BE57B17D303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1489998" y="1793803"/>
            <a:ext cx="0" cy="143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9E178C8-65CE-F24E-B075-9EBA23549C79}"/>
              </a:ext>
            </a:extLst>
          </p:cNvPr>
          <p:cNvCxnSpPr>
            <a:cxnSpLocks/>
          </p:cNvCxnSpPr>
          <p:nvPr/>
        </p:nvCxnSpPr>
        <p:spPr>
          <a:xfrm flipH="1" flipV="1">
            <a:off x="1482378" y="2517703"/>
            <a:ext cx="0" cy="143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BF9427F-8F8C-574B-B7A4-C91E4C7DE737}"/>
              </a:ext>
            </a:extLst>
          </p:cNvPr>
          <p:cNvCxnSpPr>
            <a:cxnSpLocks/>
          </p:cNvCxnSpPr>
          <p:nvPr/>
        </p:nvCxnSpPr>
        <p:spPr>
          <a:xfrm flipH="1" flipV="1">
            <a:off x="1483200" y="3233803"/>
            <a:ext cx="0" cy="143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7C15B66-D601-264F-AFD8-1DD850B25D82}"/>
              </a:ext>
            </a:extLst>
          </p:cNvPr>
          <p:cNvCxnSpPr>
            <a:cxnSpLocks/>
          </p:cNvCxnSpPr>
          <p:nvPr/>
        </p:nvCxnSpPr>
        <p:spPr>
          <a:xfrm flipH="1" flipV="1">
            <a:off x="1483200" y="3953803"/>
            <a:ext cx="0" cy="143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57B34AEA-8785-D642-9069-414BF2ECD598}"/>
              </a:ext>
            </a:extLst>
          </p:cNvPr>
          <p:cNvSpPr txBox="1"/>
          <p:nvPr/>
        </p:nvSpPr>
        <p:spPr>
          <a:xfrm>
            <a:off x="2255653" y="5050906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mbria" panose="02040503050406030204" pitchFamily="18" charset="0"/>
              </a:rPr>
              <a:t>Enable</a:t>
            </a:r>
            <a:endParaRPr lang="en-US" sz="1600" b="1" i="1" baseline="-25000" dirty="0">
              <a:latin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962FEE6-D08B-BB4B-B728-7190EC94F43A}"/>
              </a:ext>
            </a:extLst>
          </p:cNvPr>
          <p:cNvSpPr txBox="1"/>
          <p:nvPr/>
        </p:nvSpPr>
        <p:spPr>
          <a:xfrm>
            <a:off x="5219705" y="5058571"/>
            <a:ext cx="74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dirty="0">
                <a:solidFill>
                  <a:srgbClr val="FF0000"/>
                </a:solidFill>
                <a:latin typeface="Cambria" panose="02040503050406030204" pitchFamily="18" charset="0"/>
              </a:rPr>
              <a:t>ACT</a:t>
            </a:r>
            <a:br>
              <a:rPr lang="en-TR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TR" b="1" dirty="0">
                <a:solidFill>
                  <a:srgbClr val="FF0000"/>
                </a:solidFill>
                <a:latin typeface="Cambria" panose="02040503050406030204" pitchFamily="18" charset="0"/>
              </a:rPr>
              <a:t>R0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1C784C-E6ED-504E-B386-3DE441218F74}"/>
              </a:ext>
            </a:extLst>
          </p:cNvPr>
          <p:cNvSpPr txBox="1"/>
          <p:nvPr/>
        </p:nvSpPr>
        <p:spPr>
          <a:xfrm>
            <a:off x="5776864" y="5055599"/>
            <a:ext cx="81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dirty="0">
                <a:solidFill>
                  <a:srgbClr val="FF0000"/>
                </a:solidFill>
                <a:latin typeface="Cambria" panose="02040503050406030204" pitchFamily="18" charset="0"/>
              </a:rPr>
              <a:t>PRE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C57CD3-CDD7-CF4E-BF90-FD58DCACF815}"/>
              </a:ext>
            </a:extLst>
          </p:cNvPr>
          <p:cNvSpPr txBox="1"/>
          <p:nvPr/>
        </p:nvSpPr>
        <p:spPr>
          <a:xfrm>
            <a:off x="6438231" y="5055599"/>
            <a:ext cx="659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dirty="0">
                <a:solidFill>
                  <a:srgbClr val="FF0000"/>
                </a:solidFill>
                <a:latin typeface="Cambria" panose="02040503050406030204" pitchFamily="18" charset="0"/>
              </a:rPr>
              <a:t>ACT R3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88B599C-853B-BF4D-AF40-71C4B46A9ED1}"/>
                  </a:ext>
                </a:extLst>
              </p:cNvPr>
              <p:cNvSpPr txBox="1"/>
              <p:nvPr/>
            </p:nvSpPr>
            <p:spPr>
              <a:xfrm>
                <a:off x="1173720" y="1164518"/>
                <a:ext cx="927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EC6362"/>
                    </a:solidFill>
                    <a:latin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EC636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b="1" dirty="0">
                  <a:solidFill>
                    <a:srgbClr val="EC6362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88B599C-853B-BF4D-AF40-71C4B46A9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20" y="1164518"/>
                <a:ext cx="927008" cy="369332"/>
              </a:xfrm>
              <a:prstGeom prst="rect">
                <a:avLst/>
              </a:prstGeom>
              <a:blipFill>
                <a:blip r:embed="rId3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>
            <a:extLst>
              <a:ext uri="{FF2B5EF4-FFF2-40B4-BE49-F238E27FC236}">
                <a16:creationId xmlns:a16="http://schemas.microsoft.com/office/drawing/2014/main" id="{75DE46BB-89A3-C74F-A808-90CDA141503F}"/>
              </a:ext>
            </a:extLst>
          </p:cNvPr>
          <p:cNvSpPr/>
          <p:nvPr/>
        </p:nvSpPr>
        <p:spPr>
          <a:xfrm>
            <a:off x="5598423" y="3304858"/>
            <a:ext cx="575977" cy="238803"/>
          </a:xfrm>
          <a:custGeom>
            <a:avLst/>
            <a:gdLst>
              <a:gd name="connsiteX0" fmla="*/ 0 w 510139"/>
              <a:gd name="connsiteY0" fmla="*/ 105878 h 105878"/>
              <a:gd name="connsiteX1" fmla="*/ 163630 w 510139"/>
              <a:gd name="connsiteY1" fmla="*/ 28876 h 105878"/>
              <a:gd name="connsiteX2" fmla="*/ 510139 w 510139"/>
              <a:gd name="connsiteY2" fmla="*/ 0 h 1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0139" h="105878">
                <a:moveTo>
                  <a:pt x="0" y="105878"/>
                </a:moveTo>
                <a:cubicBezTo>
                  <a:pt x="39303" y="76200"/>
                  <a:pt x="78607" y="46522"/>
                  <a:pt x="163630" y="28876"/>
                </a:cubicBezTo>
                <a:cubicBezTo>
                  <a:pt x="248653" y="11230"/>
                  <a:pt x="379396" y="5615"/>
                  <a:pt x="510139" y="0"/>
                </a:cubicBezTo>
              </a:path>
            </a:pathLst>
          </a:cu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D168A80-D1CB-574F-99C0-5E263E50807F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5593187" y="3184935"/>
            <a:ext cx="0" cy="1873636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A415DDB-AFF9-A94E-B3C5-99AB9558031B}"/>
              </a:ext>
            </a:extLst>
          </p:cNvPr>
          <p:cNvCxnSpPr>
            <a:cxnSpLocks/>
          </p:cNvCxnSpPr>
          <p:nvPr/>
        </p:nvCxnSpPr>
        <p:spPr>
          <a:xfrm>
            <a:off x="6183882" y="3184935"/>
            <a:ext cx="0" cy="1873636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D1296A9-4043-7643-A3CB-67692100F19B}"/>
              </a:ext>
            </a:extLst>
          </p:cNvPr>
          <p:cNvCxnSpPr>
            <a:cxnSpLocks/>
          </p:cNvCxnSpPr>
          <p:nvPr/>
        </p:nvCxnSpPr>
        <p:spPr>
          <a:xfrm>
            <a:off x="6765095" y="3181963"/>
            <a:ext cx="0" cy="1873636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48AD9D-7187-B442-A904-56025F12BA43}"/>
              </a:ext>
            </a:extLst>
          </p:cNvPr>
          <p:cNvCxnSpPr/>
          <p:nvPr/>
        </p:nvCxnSpPr>
        <p:spPr>
          <a:xfrm flipV="1">
            <a:off x="6183882" y="3272867"/>
            <a:ext cx="581213" cy="24711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617F46D2-506A-324A-893D-1EB7E9642691}"/>
              </a:ext>
            </a:extLst>
          </p:cNvPr>
          <p:cNvSpPr/>
          <p:nvPr/>
        </p:nvSpPr>
        <p:spPr>
          <a:xfrm>
            <a:off x="6765651" y="3260809"/>
            <a:ext cx="961159" cy="171450"/>
          </a:xfrm>
          <a:custGeom>
            <a:avLst/>
            <a:gdLst>
              <a:gd name="connsiteX0" fmla="*/ 0 w 961159"/>
              <a:gd name="connsiteY0" fmla="*/ 0 h 171450"/>
              <a:gd name="connsiteX1" fmla="*/ 301336 w 961159"/>
              <a:gd name="connsiteY1" fmla="*/ 124691 h 171450"/>
              <a:gd name="connsiteX2" fmla="*/ 961159 w 961159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159" h="171450">
                <a:moveTo>
                  <a:pt x="0" y="0"/>
                </a:moveTo>
                <a:cubicBezTo>
                  <a:pt x="70571" y="48058"/>
                  <a:pt x="141143" y="96116"/>
                  <a:pt x="301336" y="124691"/>
                </a:cubicBezTo>
                <a:cubicBezTo>
                  <a:pt x="461529" y="153266"/>
                  <a:pt x="711344" y="162358"/>
                  <a:pt x="961159" y="171450"/>
                </a:cubicBezTo>
              </a:path>
            </a:pathLst>
          </a:cu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3F46E00-FA06-3B4D-88DE-CF18D0C7D421}"/>
              </a:ext>
            </a:extLst>
          </p:cNvPr>
          <p:cNvCxnSpPr/>
          <p:nvPr/>
        </p:nvCxnSpPr>
        <p:spPr>
          <a:xfrm>
            <a:off x="4913400" y="191264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3F33BFC-893B-A94B-8288-FBA41303639B}"/>
              </a:ext>
            </a:extLst>
          </p:cNvPr>
          <p:cNvSpPr txBox="1"/>
          <p:nvPr/>
        </p:nvSpPr>
        <p:spPr>
          <a:xfrm rot="16200000">
            <a:off x="2691102" y="3342867"/>
            <a:ext cx="2766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Voltage Difference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2E0646-D18E-1B40-8E9F-5AC352D2591B}"/>
              </a:ext>
            </a:extLst>
          </p:cNvPr>
          <p:cNvSpPr txBox="1"/>
          <p:nvPr/>
        </p:nvSpPr>
        <p:spPr>
          <a:xfrm>
            <a:off x="4258771" y="2798350"/>
            <a:ext cx="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V</a:t>
            </a:r>
            <a:r>
              <a:rPr lang="en-US" sz="2400" b="1" baseline="-25000" dirty="0">
                <a:latin typeface="Cambria" panose="02040503050406030204" pitchFamily="18" charset="0"/>
              </a:rPr>
              <a:t>TH</a:t>
            </a:r>
            <a:endParaRPr lang="en-US" b="1" baseline="-25000" dirty="0">
              <a:latin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36234C-0488-544B-AA52-D90F9DEE65CF}"/>
              </a:ext>
            </a:extLst>
          </p:cNvPr>
          <p:cNvSpPr txBox="1"/>
          <p:nvPr/>
        </p:nvSpPr>
        <p:spPr>
          <a:xfrm>
            <a:off x="4182101" y="3642182"/>
            <a:ext cx="864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-V</a:t>
            </a:r>
            <a:r>
              <a:rPr lang="en-US" sz="2400" b="1" baseline="-25000" dirty="0">
                <a:latin typeface="Cambria" panose="02040503050406030204" pitchFamily="18" charset="0"/>
              </a:rPr>
              <a:t>TH</a:t>
            </a:r>
            <a:endParaRPr lang="en-US" b="1" baseline="-25000" dirty="0">
              <a:latin typeface="Cambria" panose="020405030504060302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6786A28-DFEF-DE41-B992-451EECD9FC6B}"/>
              </a:ext>
            </a:extLst>
          </p:cNvPr>
          <p:cNvSpPr txBox="1"/>
          <p:nvPr/>
        </p:nvSpPr>
        <p:spPr>
          <a:xfrm>
            <a:off x="4512775" y="332220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0</a:t>
            </a:r>
            <a:endParaRPr lang="en-US" b="1" baseline="-25000" dirty="0">
              <a:latin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5B3E6B-5575-7E40-A255-6186F7CD9D25}"/>
              </a:ext>
            </a:extLst>
          </p:cNvPr>
          <p:cNvSpPr txBox="1"/>
          <p:nvPr/>
        </p:nvSpPr>
        <p:spPr>
          <a:xfrm>
            <a:off x="7816468" y="5058325"/>
            <a:ext cx="997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Time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4FBBB8-D9F7-4C26-9004-E4FBE8C581A4}"/>
              </a:ext>
            </a:extLst>
          </p:cNvPr>
          <p:cNvSpPr txBox="1"/>
          <p:nvPr/>
        </p:nvSpPr>
        <p:spPr>
          <a:xfrm>
            <a:off x="407569" y="3702826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R0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4F722FA-8A7C-447E-A0BE-106C70872388}"/>
              </a:ext>
            </a:extLst>
          </p:cNvPr>
          <p:cNvSpPr txBox="1"/>
          <p:nvPr/>
        </p:nvSpPr>
        <p:spPr>
          <a:xfrm>
            <a:off x="416851" y="2980801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R1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55C047B-9E29-47CF-A4A6-29FE6AB6AE38}"/>
              </a:ext>
            </a:extLst>
          </p:cNvPr>
          <p:cNvSpPr txBox="1"/>
          <p:nvPr/>
        </p:nvSpPr>
        <p:spPr>
          <a:xfrm>
            <a:off x="405518" y="2224587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R2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CBEE37D-6764-44B1-8BB3-12AB30CA9586}"/>
              </a:ext>
            </a:extLst>
          </p:cNvPr>
          <p:cNvSpPr txBox="1"/>
          <p:nvPr/>
        </p:nvSpPr>
        <p:spPr>
          <a:xfrm>
            <a:off x="415892" y="1545602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R3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63" name="Rounded Rectangle 22">
            <a:extLst>
              <a:ext uri="{FF2B5EF4-FFF2-40B4-BE49-F238E27FC236}">
                <a16:creationId xmlns:a16="http://schemas.microsoft.com/office/drawing/2014/main" id="{746CA7AD-940C-4FED-BB3E-E87C37FB8455}"/>
              </a:ext>
            </a:extLst>
          </p:cNvPr>
          <p:cNvSpPr/>
          <p:nvPr/>
        </p:nvSpPr>
        <p:spPr>
          <a:xfrm>
            <a:off x="788894" y="4833897"/>
            <a:ext cx="1286793" cy="578911"/>
          </a:xfrm>
          <a:prstGeom prst="round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b="1" dirty="0">
                <a:latin typeface="Cambria" panose="02040503050406030204" pitchFamily="18" charset="0"/>
                <a:cs typeface="Calibri" panose="020F0502020204030204" pitchFamily="34" charset="0"/>
              </a:rPr>
              <a:t>Sense Amplifier</a:t>
            </a:r>
          </a:p>
        </p:txBody>
      </p:sp>
    </p:spTree>
    <p:extLst>
      <p:ext uri="{BB962C8B-B14F-4D97-AF65-F5344CB8AC3E}">
        <p14:creationId xmlns:p14="http://schemas.microsoft.com/office/powerpoint/2010/main" val="12198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7677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E6C6C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C0BA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C0BA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E6C6C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  <p:bldP spid="6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2E3181E-BD5E-5540-9AA9-795E8EB7A31F}"/>
              </a:ext>
            </a:extLst>
          </p:cNvPr>
          <p:cNvCxnSpPr>
            <a:cxnSpLocks/>
          </p:cNvCxnSpPr>
          <p:nvPr/>
        </p:nvCxnSpPr>
        <p:spPr>
          <a:xfrm flipV="1">
            <a:off x="2075688" y="5106819"/>
            <a:ext cx="5416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2EBBAF-0733-334F-B8C0-9CA11B886884}"/>
              </a:ext>
            </a:extLst>
          </p:cNvPr>
          <p:cNvCxnSpPr>
            <a:cxnSpLocks/>
          </p:cNvCxnSpPr>
          <p:nvPr/>
        </p:nvCxnSpPr>
        <p:spPr>
          <a:xfrm>
            <a:off x="1785986" y="5435609"/>
            <a:ext cx="0" cy="52836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C860513-2CC3-454F-99F0-BA50B88B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Generating Random Values via QUAC</a:t>
            </a:r>
            <a:endParaRPr lang="en-T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18D45-4E46-B147-B352-05B8DE26CF45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TR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TR" sz="2400" dirty="0">
              <a:latin typeface="Cambria" panose="02040503050406030204" pitchFamily="18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3BC8E63-1E10-AC40-8FC5-B60E01AB396B}"/>
              </a:ext>
            </a:extLst>
          </p:cNvPr>
          <p:cNvCxnSpPr>
            <a:stCxn id="93" idx="3"/>
            <a:endCxn id="93" idx="3"/>
          </p:cNvCxnSpPr>
          <p:nvPr/>
        </p:nvCxnSpPr>
        <p:spPr>
          <a:xfrm>
            <a:off x="4923674" y="190524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3C68E75-0E4D-9E49-9A72-31D6DA5D094E}"/>
              </a:ext>
            </a:extLst>
          </p:cNvPr>
          <p:cNvGrpSpPr/>
          <p:nvPr/>
        </p:nvGrpSpPr>
        <p:grpSpPr>
          <a:xfrm>
            <a:off x="4277314" y="1674414"/>
            <a:ext cx="4209305" cy="3637498"/>
            <a:chOff x="-89191" y="2160499"/>
            <a:chExt cx="8672938" cy="363749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863BC57-C18D-184C-AAA7-E2B856ACCE35}"/>
                </a:ext>
              </a:extLst>
            </p:cNvPr>
            <p:cNvGrpSpPr/>
            <p:nvPr/>
          </p:nvGrpSpPr>
          <p:grpSpPr>
            <a:xfrm>
              <a:off x="-89191" y="2160499"/>
              <a:ext cx="8672938" cy="3637498"/>
              <a:chOff x="-89191" y="2160499"/>
              <a:chExt cx="8672938" cy="3637498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04F1D5BD-E5FF-C240-BA7C-09F5606E6C81}"/>
                  </a:ext>
                </a:extLst>
              </p:cNvPr>
              <p:cNvCxnSpPr/>
              <p:nvPr/>
            </p:nvCxnSpPr>
            <p:spPr>
              <a:xfrm>
                <a:off x="1125415" y="2350939"/>
                <a:ext cx="0" cy="315304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3748EBD-BE45-1341-B860-B73566BAF69C}"/>
                  </a:ext>
                </a:extLst>
              </p:cNvPr>
              <p:cNvCxnSpPr/>
              <p:nvPr/>
            </p:nvCxnSpPr>
            <p:spPr>
              <a:xfrm flipH="1" flipV="1">
                <a:off x="1125415" y="5495194"/>
                <a:ext cx="7458332" cy="197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7665EA3-48D3-AA49-9F8A-F4734FDD08DE}"/>
                  </a:ext>
                </a:extLst>
              </p:cNvPr>
              <p:cNvSpPr txBox="1"/>
              <p:nvPr/>
            </p:nvSpPr>
            <p:spPr>
              <a:xfrm>
                <a:off x="5065" y="2160499"/>
                <a:ext cx="1237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latin typeface="Cambria" panose="02040503050406030204" pitchFamily="18" charset="0"/>
                  </a:rPr>
                  <a:t>V</a:t>
                </a:r>
                <a:r>
                  <a:rPr lang="en-US" sz="2400" b="1" baseline="-25000" dirty="0" err="1">
                    <a:latin typeface="Cambria" panose="02040503050406030204" pitchFamily="18" charset="0"/>
                  </a:rPr>
                  <a:t>dd</a:t>
                </a:r>
                <a:endParaRPr lang="en-US" b="1" baseline="-250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918FD09-29D8-3846-A04F-9619DE0E9B1A}"/>
                  </a:ext>
                </a:extLst>
              </p:cNvPr>
              <p:cNvSpPr txBox="1"/>
              <p:nvPr/>
            </p:nvSpPr>
            <p:spPr>
              <a:xfrm>
                <a:off x="-89191" y="5336332"/>
                <a:ext cx="1424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</a:rPr>
                  <a:t>-</a:t>
                </a:r>
                <a:r>
                  <a:rPr lang="en-US" sz="2400" b="1" dirty="0" err="1">
                    <a:latin typeface="Cambria" panose="02040503050406030204" pitchFamily="18" charset="0"/>
                  </a:rPr>
                  <a:t>V</a:t>
                </a:r>
                <a:r>
                  <a:rPr lang="en-US" sz="2400" b="1" baseline="-25000" dirty="0" err="1">
                    <a:latin typeface="Cambria" panose="02040503050406030204" pitchFamily="18" charset="0"/>
                  </a:rPr>
                  <a:t>dd</a:t>
                </a:r>
                <a:endParaRPr lang="en-US" sz="2400" b="1" baseline="-25000" dirty="0">
                  <a:latin typeface="Cambria" panose="02040503050406030204" pitchFamily="18" charset="0"/>
                </a:endParaRPr>
              </a:p>
            </p:txBody>
          </p:sp>
        </p:grp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D3C0D49-041E-AB49-B212-F5668F1351A0}"/>
                </a:ext>
              </a:extLst>
            </p:cNvPr>
            <p:cNvCxnSpPr/>
            <p:nvPr/>
          </p:nvCxnSpPr>
          <p:spPr>
            <a:xfrm flipH="1">
              <a:off x="1052944" y="2350939"/>
              <a:ext cx="13644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35A8CFD-9A19-2F45-8EF9-FA923D17DF95}"/>
              </a:ext>
            </a:extLst>
          </p:cNvPr>
          <p:cNvCxnSpPr>
            <a:cxnSpLocks/>
          </p:cNvCxnSpPr>
          <p:nvPr/>
        </p:nvCxnSpPr>
        <p:spPr>
          <a:xfrm flipH="1">
            <a:off x="4871065" y="3539287"/>
            <a:ext cx="756312" cy="0"/>
          </a:xfrm>
          <a:prstGeom prst="line">
            <a:avLst/>
          </a:prstGeom>
          <a:ln w="444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F05F2F6-DC1E-714B-8947-C0C4C1DE67E4}"/>
              </a:ext>
            </a:extLst>
          </p:cNvPr>
          <p:cNvCxnSpPr>
            <a:cxnSpLocks/>
          </p:cNvCxnSpPr>
          <p:nvPr/>
        </p:nvCxnSpPr>
        <p:spPr>
          <a:xfrm>
            <a:off x="4878033" y="3943787"/>
            <a:ext cx="350607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CE2CE3CD-EE90-F242-B70F-62AC24228C76}"/>
              </a:ext>
            </a:extLst>
          </p:cNvPr>
          <p:cNvSpPr txBox="1"/>
          <p:nvPr/>
        </p:nvSpPr>
        <p:spPr>
          <a:xfrm rot="16200000">
            <a:off x="2701376" y="3335465"/>
            <a:ext cx="2766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Voltage Difference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05B36E8-ABC2-3745-9B71-2CBD875F330D}"/>
              </a:ext>
            </a:extLst>
          </p:cNvPr>
          <p:cNvSpPr txBox="1"/>
          <p:nvPr/>
        </p:nvSpPr>
        <p:spPr>
          <a:xfrm>
            <a:off x="7816468" y="5050923"/>
            <a:ext cx="997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Time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3837DB9-932A-0145-9228-2FB69F47AD8A}"/>
              </a:ext>
            </a:extLst>
          </p:cNvPr>
          <p:cNvSpPr txBox="1"/>
          <p:nvPr/>
        </p:nvSpPr>
        <p:spPr>
          <a:xfrm>
            <a:off x="4269045" y="2790948"/>
            <a:ext cx="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V</a:t>
            </a:r>
            <a:r>
              <a:rPr lang="en-US" sz="2400" b="1" baseline="-25000" dirty="0">
                <a:latin typeface="Cambria" panose="02040503050406030204" pitchFamily="18" charset="0"/>
              </a:rPr>
              <a:t>TH</a:t>
            </a:r>
            <a:endParaRPr lang="en-US" b="1" baseline="-25000" dirty="0">
              <a:latin typeface="Cambria" panose="020405030504060302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E945C8B-2B4F-1949-9DA4-610BD418EF84}"/>
              </a:ext>
            </a:extLst>
          </p:cNvPr>
          <p:cNvSpPr txBox="1"/>
          <p:nvPr/>
        </p:nvSpPr>
        <p:spPr>
          <a:xfrm>
            <a:off x="4192375" y="3634780"/>
            <a:ext cx="864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-V</a:t>
            </a:r>
            <a:r>
              <a:rPr lang="en-US" sz="2400" b="1" baseline="-25000" dirty="0">
                <a:latin typeface="Cambria" panose="02040503050406030204" pitchFamily="18" charset="0"/>
              </a:rPr>
              <a:t>TH</a:t>
            </a:r>
            <a:endParaRPr lang="en-US" b="1" baseline="-25000" dirty="0">
              <a:latin typeface="Cambria" panose="02040503050406030204" pitchFamily="18" charset="0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20BA252-8843-1D44-8E5D-1EE96E94AD6E}"/>
              </a:ext>
            </a:extLst>
          </p:cNvPr>
          <p:cNvCxnSpPr>
            <a:cxnSpLocks/>
          </p:cNvCxnSpPr>
          <p:nvPr/>
        </p:nvCxnSpPr>
        <p:spPr>
          <a:xfrm>
            <a:off x="4876432" y="3085536"/>
            <a:ext cx="350548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4AA72CEC-C8D1-574F-A19B-7F926BE71D64}"/>
              </a:ext>
            </a:extLst>
          </p:cNvPr>
          <p:cNvSpPr txBox="1"/>
          <p:nvPr/>
        </p:nvSpPr>
        <p:spPr>
          <a:xfrm>
            <a:off x="4523049" y="3314804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0</a:t>
            </a:r>
            <a:endParaRPr lang="en-US" b="1" baseline="-25000" dirty="0">
              <a:latin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E75A24-B1A6-CD43-A4F0-3B6F49AF378F}"/>
              </a:ext>
            </a:extLst>
          </p:cNvPr>
          <p:cNvCxnSpPr>
            <a:cxnSpLocks/>
          </p:cNvCxnSpPr>
          <p:nvPr/>
        </p:nvCxnSpPr>
        <p:spPr>
          <a:xfrm>
            <a:off x="1158098" y="1518946"/>
            <a:ext cx="0" cy="3317174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BFDE1F7-2938-C943-BB27-603CA1C1BFDF}"/>
              </a:ext>
            </a:extLst>
          </p:cNvPr>
          <p:cNvCxnSpPr>
            <a:cxnSpLocks/>
          </p:cNvCxnSpPr>
          <p:nvPr/>
        </p:nvCxnSpPr>
        <p:spPr>
          <a:xfrm>
            <a:off x="989064" y="1797034"/>
            <a:ext cx="90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8C1EFAA-CCDE-324F-AC64-A3167FBD013F}"/>
              </a:ext>
            </a:extLst>
          </p:cNvPr>
          <p:cNvCxnSpPr>
            <a:cxnSpLocks/>
          </p:cNvCxnSpPr>
          <p:nvPr/>
        </p:nvCxnSpPr>
        <p:spPr>
          <a:xfrm>
            <a:off x="989064" y="2517034"/>
            <a:ext cx="90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FB95D02-9EB7-A240-914B-BF540399559B}"/>
              </a:ext>
            </a:extLst>
          </p:cNvPr>
          <p:cNvCxnSpPr>
            <a:cxnSpLocks/>
          </p:cNvCxnSpPr>
          <p:nvPr/>
        </p:nvCxnSpPr>
        <p:spPr>
          <a:xfrm>
            <a:off x="989064" y="3237034"/>
            <a:ext cx="90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F0D6755-05DF-7640-9FF9-34D1D62F3063}"/>
              </a:ext>
            </a:extLst>
          </p:cNvPr>
          <p:cNvCxnSpPr>
            <a:cxnSpLocks/>
          </p:cNvCxnSpPr>
          <p:nvPr/>
        </p:nvCxnSpPr>
        <p:spPr>
          <a:xfrm>
            <a:off x="1001943" y="3957034"/>
            <a:ext cx="90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F93C116-ADAF-0141-8A52-64EC760C4171}"/>
              </a:ext>
            </a:extLst>
          </p:cNvPr>
          <p:cNvSpPr/>
          <p:nvPr/>
        </p:nvSpPr>
        <p:spPr>
          <a:xfrm>
            <a:off x="1314254" y="1940154"/>
            <a:ext cx="360000" cy="360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A09F7B0-3DDF-2343-87FC-DB50755726F6}"/>
              </a:ext>
            </a:extLst>
          </p:cNvPr>
          <p:cNvSpPr/>
          <p:nvPr/>
        </p:nvSpPr>
        <p:spPr>
          <a:xfrm>
            <a:off x="1309998" y="2660154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8FA2942-EF81-F643-8754-F5AEB341F225}"/>
              </a:ext>
            </a:extLst>
          </p:cNvPr>
          <p:cNvSpPr/>
          <p:nvPr/>
        </p:nvSpPr>
        <p:spPr>
          <a:xfrm>
            <a:off x="1306902" y="3380154"/>
            <a:ext cx="360000" cy="360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24F3E28-AAAC-1F4F-9ABA-7BD6CEDD842A}"/>
              </a:ext>
            </a:extLst>
          </p:cNvPr>
          <p:cNvSpPr/>
          <p:nvPr/>
        </p:nvSpPr>
        <p:spPr>
          <a:xfrm>
            <a:off x="1301834" y="4100154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1D1EF7F-B54A-5B42-BC35-C67A546B382C}"/>
              </a:ext>
            </a:extLst>
          </p:cNvPr>
          <p:cNvSpPr txBox="1"/>
          <p:nvPr/>
        </p:nvSpPr>
        <p:spPr>
          <a:xfrm>
            <a:off x="694594" y="1178342"/>
            <a:ext cx="92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V</a:t>
            </a:r>
            <a:r>
              <a:rPr lang="en-US" b="1" baseline="-25000" dirty="0">
                <a:latin typeface="Cambria" panose="02040503050406030204" pitchFamily="18" charset="0"/>
              </a:rPr>
              <a:t>DD</a:t>
            </a:r>
            <a:r>
              <a:rPr lang="en-US" b="1" dirty="0">
                <a:latin typeface="Cambria" panose="02040503050406030204" pitchFamily="18" charset="0"/>
              </a:rPr>
              <a:t>/2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EE3BF6-8064-3940-BF03-C7B45BBDDC15}"/>
              </a:ext>
            </a:extLst>
          </p:cNvPr>
          <p:cNvSpPr txBox="1"/>
          <p:nvPr/>
        </p:nvSpPr>
        <p:spPr>
          <a:xfrm>
            <a:off x="1322482" y="5924784"/>
            <a:ext cx="92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V</a:t>
            </a:r>
            <a:r>
              <a:rPr lang="en-US" b="1" baseline="-25000" dirty="0">
                <a:latin typeface="Cambria" panose="02040503050406030204" pitchFamily="18" charset="0"/>
              </a:rPr>
              <a:t>DD</a:t>
            </a:r>
            <a:r>
              <a:rPr lang="en-US" b="1" dirty="0">
                <a:latin typeface="Cambria" panose="02040503050406030204" pitchFamily="18" charset="0"/>
              </a:rPr>
              <a:t>/2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EF832C-D7BE-F849-87F4-5BE57B17D303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1489998" y="1797034"/>
            <a:ext cx="0" cy="143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9E178C8-65CE-F24E-B075-9EBA23549C79}"/>
              </a:ext>
            </a:extLst>
          </p:cNvPr>
          <p:cNvCxnSpPr>
            <a:cxnSpLocks/>
          </p:cNvCxnSpPr>
          <p:nvPr/>
        </p:nvCxnSpPr>
        <p:spPr>
          <a:xfrm flipH="1" flipV="1">
            <a:off x="1482378" y="2520934"/>
            <a:ext cx="0" cy="143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BF9427F-8F8C-574B-B7A4-C91E4C7DE737}"/>
              </a:ext>
            </a:extLst>
          </p:cNvPr>
          <p:cNvCxnSpPr>
            <a:cxnSpLocks/>
          </p:cNvCxnSpPr>
          <p:nvPr/>
        </p:nvCxnSpPr>
        <p:spPr>
          <a:xfrm flipH="1" flipV="1">
            <a:off x="1483200" y="3237034"/>
            <a:ext cx="0" cy="143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7C15B66-D601-264F-AFD8-1DD850B25D82}"/>
              </a:ext>
            </a:extLst>
          </p:cNvPr>
          <p:cNvCxnSpPr>
            <a:cxnSpLocks/>
          </p:cNvCxnSpPr>
          <p:nvPr/>
        </p:nvCxnSpPr>
        <p:spPr>
          <a:xfrm flipH="1" flipV="1">
            <a:off x="1483200" y="3957034"/>
            <a:ext cx="0" cy="143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57B34AEA-8785-D642-9069-414BF2ECD598}"/>
              </a:ext>
            </a:extLst>
          </p:cNvPr>
          <p:cNvSpPr txBox="1"/>
          <p:nvPr/>
        </p:nvSpPr>
        <p:spPr>
          <a:xfrm>
            <a:off x="2255653" y="5054137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mbria" panose="02040503050406030204" pitchFamily="18" charset="0"/>
              </a:rPr>
              <a:t>Enable</a:t>
            </a:r>
            <a:endParaRPr lang="en-US" sz="1600" b="1" i="1" baseline="-25000" dirty="0">
              <a:latin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962FEE6-D08B-BB4B-B728-7190EC94F43A}"/>
              </a:ext>
            </a:extLst>
          </p:cNvPr>
          <p:cNvSpPr txBox="1"/>
          <p:nvPr/>
        </p:nvSpPr>
        <p:spPr>
          <a:xfrm>
            <a:off x="5229979" y="5051169"/>
            <a:ext cx="74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dirty="0">
                <a:solidFill>
                  <a:srgbClr val="FF0000"/>
                </a:solidFill>
                <a:latin typeface="Cambria" panose="02040503050406030204" pitchFamily="18" charset="0"/>
              </a:rPr>
              <a:t>ACT</a:t>
            </a:r>
            <a:br>
              <a:rPr lang="en-TR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TR" b="1" dirty="0">
                <a:solidFill>
                  <a:srgbClr val="FF0000"/>
                </a:solidFill>
                <a:latin typeface="Cambria" panose="02040503050406030204" pitchFamily="18" charset="0"/>
              </a:rPr>
              <a:t>R0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1C784C-E6ED-504E-B386-3DE441218F74}"/>
              </a:ext>
            </a:extLst>
          </p:cNvPr>
          <p:cNvSpPr txBox="1"/>
          <p:nvPr/>
        </p:nvSpPr>
        <p:spPr>
          <a:xfrm>
            <a:off x="5787138" y="5048197"/>
            <a:ext cx="81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dirty="0">
                <a:solidFill>
                  <a:srgbClr val="FF0000"/>
                </a:solidFill>
                <a:latin typeface="Cambria" panose="02040503050406030204" pitchFamily="18" charset="0"/>
              </a:rPr>
              <a:t>PRE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C57CD3-CDD7-CF4E-BF90-FD58DCACF815}"/>
              </a:ext>
            </a:extLst>
          </p:cNvPr>
          <p:cNvSpPr txBox="1"/>
          <p:nvPr/>
        </p:nvSpPr>
        <p:spPr>
          <a:xfrm>
            <a:off x="6448505" y="5048197"/>
            <a:ext cx="659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dirty="0">
                <a:solidFill>
                  <a:srgbClr val="FF0000"/>
                </a:solidFill>
                <a:latin typeface="Cambria" panose="02040503050406030204" pitchFamily="18" charset="0"/>
              </a:rPr>
              <a:t>ACT R3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88B599C-853B-BF4D-AF40-71C4B46A9ED1}"/>
                  </a:ext>
                </a:extLst>
              </p:cNvPr>
              <p:cNvSpPr txBox="1"/>
              <p:nvPr/>
            </p:nvSpPr>
            <p:spPr>
              <a:xfrm>
                <a:off x="1173720" y="1167390"/>
                <a:ext cx="927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EC6362"/>
                    </a:solidFill>
                    <a:latin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EC636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b="1" dirty="0">
                  <a:solidFill>
                    <a:srgbClr val="EC6362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88B599C-853B-BF4D-AF40-71C4B46A9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20" y="1167390"/>
                <a:ext cx="927008" cy="369332"/>
              </a:xfrm>
              <a:prstGeom prst="rect">
                <a:avLst/>
              </a:prstGeom>
              <a:blipFill>
                <a:blip r:embed="rId3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>
            <a:extLst>
              <a:ext uri="{FF2B5EF4-FFF2-40B4-BE49-F238E27FC236}">
                <a16:creationId xmlns:a16="http://schemas.microsoft.com/office/drawing/2014/main" id="{75DE46BB-89A3-C74F-A808-90CDA141503F}"/>
              </a:ext>
            </a:extLst>
          </p:cNvPr>
          <p:cNvSpPr/>
          <p:nvPr/>
        </p:nvSpPr>
        <p:spPr>
          <a:xfrm>
            <a:off x="5608697" y="3297456"/>
            <a:ext cx="575977" cy="238803"/>
          </a:xfrm>
          <a:custGeom>
            <a:avLst/>
            <a:gdLst>
              <a:gd name="connsiteX0" fmla="*/ 0 w 510139"/>
              <a:gd name="connsiteY0" fmla="*/ 105878 h 105878"/>
              <a:gd name="connsiteX1" fmla="*/ 163630 w 510139"/>
              <a:gd name="connsiteY1" fmla="*/ 28876 h 105878"/>
              <a:gd name="connsiteX2" fmla="*/ 510139 w 510139"/>
              <a:gd name="connsiteY2" fmla="*/ 0 h 1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0139" h="105878">
                <a:moveTo>
                  <a:pt x="0" y="105878"/>
                </a:moveTo>
                <a:cubicBezTo>
                  <a:pt x="39303" y="76200"/>
                  <a:pt x="78607" y="46522"/>
                  <a:pt x="163630" y="28876"/>
                </a:cubicBezTo>
                <a:cubicBezTo>
                  <a:pt x="248653" y="11230"/>
                  <a:pt x="379396" y="5615"/>
                  <a:pt x="510139" y="0"/>
                </a:cubicBezTo>
              </a:path>
            </a:pathLst>
          </a:cu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D168A80-D1CB-574F-99C0-5E263E50807F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5603461" y="3177533"/>
            <a:ext cx="0" cy="1873636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A415DDB-AFF9-A94E-B3C5-99AB9558031B}"/>
              </a:ext>
            </a:extLst>
          </p:cNvPr>
          <p:cNvCxnSpPr>
            <a:cxnSpLocks/>
          </p:cNvCxnSpPr>
          <p:nvPr/>
        </p:nvCxnSpPr>
        <p:spPr>
          <a:xfrm>
            <a:off x="6194156" y="3177533"/>
            <a:ext cx="0" cy="1873636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D1296A9-4043-7643-A3CB-67692100F19B}"/>
              </a:ext>
            </a:extLst>
          </p:cNvPr>
          <p:cNvCxnSpPr>
            <a:cxnSpLocks/>
          </p:cNvCxnSpPr>
          <p:nvPr/>
        </p:nvCxnSpPr>
        <p:spPr>
          <a:xfrm>
            <a:off x="6775369" y="3174561"/>
            <a:ext cx="0" cy="1873636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48AD9D-7187-B442-A904-56025F12BA43}"/>
              </a:ext>
            </a:extLst>
          </p:cNvPr>
          <p:cNvCxnSpPr/>
          <p:nvPr/>
        </p:nvCxnSpPr>
        <p:spPr>
          <a:xfrm flipV="1">
            <a:off x="6194156" y="3265465"/>
            <a:ext cx="581213" cy="24711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617F46D2-506A-324A-893D-1EB7E9642691}"/>
              </a:ext>
            </a:extLst>
          </p:cNvPr>
          <p:cNvSpPr/>
          <p:nvPr/>
        </p:nvSpPr>
        <p:spPr>
          <a:xfrm>
            <a:off x="6775925" y="3253407"/>
            <a:ext cx="961159" cy="171450"/>
          </a:xfrm>
          <a:custGeom>
            <a:avLst/>
            <a:gdLst>
              <a:gd name="connsiteX0" fmla="*/ 0 w 961159"/>
              <a:gd name="connsiteY0" fmla="*/ 0 h 171450"/>
              <a:gd name="connsiteX1" fmla="*/ 301336 w 961159"/>
              <a:gd name="connsiteY1" fmla="*/ 124691 h 171450"/>
              <a:gd name="connsiteX2" fmla="*/ 961159 w 961159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159" h="171450">
                <a:moveTo>
                  <a:pt x="0" y="0"/>
                </a:moveTo>
                <a:cubicBezTo>
                  <a:pt x="70571" y="48058"/>
                  <a:pt x="141143" y="96116"/>
                  <a:pt x="301336" y="124691"/>
                </a:cubicBezTo>
                <a:cubicBezTo>
                  <a:pt x="461529" y="153266"/>
                  <a:pt x="711344" y="162358"/>
                  <a:pt x="961159" y="171450"/>
                </a:cubicBezTo>
              </a:path>
            </a:pathLst>
          </a:cu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3D6CB75-31D1-A448-85AD-1CBDD2FE9024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7743456" y="3174561"/>
            <a:ext cx="0" cy="2451758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3DB8465-3EAD-CA41-81D5-A58CEAFDDFAB}"/>
              </a:ext>
            </a:extLst>
          </p:cNvPr>
          <p:cNvSpPr txBox="1"/>
          <p:nvPr/>
        </p:nvSpPr>
        <p:spPr>
          <a:xfrm>
            <a:off x="6890145" y="5626319"/>
            <a:ext cx="1706621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TR" b="1" dirty="0">
                <a:solidFill>
                  <a:srgbClr val="FF0000"/>
                </a:solidFill>
                <a:latin typeface="Cambria" panose="02040503050406030204" pitchFamily="18" charset="0"/>
              </a:rPr>
              <a:t>Enable Sense Amplifiers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D5BADDE-42E8-4447-BCBF-071923DA8EE9}"/>
              </a:ext>
            </a:extLst>
          </p:cNvPr>
          <p:cNvSpPr/>
          <p:nvPr/>
        </p:nvSpPr>
        <p:spPr>
          <a:xfrm>
            <a:off x="7735200" y="1887059"/>
            <a:ext cx="1205802" cy="1537398"/>
          </a:xfrm>
          <a:custGeom>
            <a:avLst/>
            <a:gdLst>
              <a:gd name="connsiteX0" fmla="*/ 0 w 1205802"/>
              <a:gd name="connsiteY0" fmla="*/ 1537398 h 1537398"/>
              <a:gd name="connsiteX1" fmla="*/ 452176 w 1205802"/>
              <a:gd name="connsiteY1" fmla="*/ 341644 h 1537398"/>
              <a:gd name="connsiteX2" fmla="*/ 1205802 w 1205802"/>
              <a:gd name="connsiteY2" fmla="*/ 0 h 153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5802" h="1537398">
                <a:moveTo>
                  <a:pt x="0" y="1537398"/>
                </a:moveTo>
                <a:cubicBezTo>
                  <a:pt x="125604" y="1067637"/>
                  <a:pt x="251209" y="597877"/>
                  <a:pt x="452176" y="341644"/>
                </a:cubicBezTo>
                <a:cubicBezTo>
                  <a:pt x="653143" y="85411"/>
                  <a:pt x="929472" y="42705"/>
                  <a:pt x="1205802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B7F0D523-755E-454C-87F4-191872432527}"/>
              </a:ext>
            </a:extLst>
          </p:cNvPr>
          <p:cNvSpPr/>
          <p:nvPr/>
        </p:nvSpPr>
        <p:spPr>
          <a:xfrm flipV="1">
            <a:off x="7735200" y="3447606"/>
            <a:ext cx="1205802" cy="1386533"/>
          </a:xfrm>
          <a:custGeom>
            <a:avLst/>
            <a:gdLst>
              <a:gd name="connsiteX0" fmla="*/ 0 w 1205802"/>
              <a:gd name="connsiteY0" fmla="*/ 1537398 h 1537398"/>
              <a:gd name="connsiteX1" fmla="*/ 452176 w 1205802"/>
              <a:gd name="connsiteY1" fmla="*/ 341644 h 1537398"/>
              <a:gd name="connsiteX2" fmla="*/ 1205802 w 1205802"/>
              <a:gd name="connsiteY2" fmla="*/ 0 h 153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5802" h="1537398">
                <a:moveTo>
                  <a:pt x="0" y="1537398"/>
                </a:moveTo>
                <a:cubicBezTo>
                  <a:pt x="125604" y="1067637"/>
                  <a:pt x="251209" y="597877"/>
                  <a:pt x="452176" y="341644"/>
                </a:cubicBezTo>
                <a:cubicBezTo>
                  <a:pt x="653143" y="85411"/>
                  <a:pt x="929472" y="42705"/>
                  <a:pt x="1205802" y="0"/>
                </a:cubicBezTo>
              </a:path>
            </a:pathLst>
          </a:custGeom>
          <a:noFill/>
          <a:ln w="571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54" name="Rounded Rectangle 22">
            <a:extLst>
              <a:ext uri="{FF2B5EF4-FFF2-40B4-BE49-F238E27FC236}">
                <a16:creationId xmlns:a16="http://schemas.microsoft.com/office/drawing/2014/main" id="{CCECF878-59D8-44A6-A45A-9DF92016A1C3}"/>
              </a:ext>
            </a:extLst>
          </p:cNvPr>
          <p:cNvSpPr/>
          <p:nvPr/>
        </p:nvSpPr>
        <p:spPr>
          <a:xfrm>
            <a:off x="788894" y="4833897"/>
            <a:ext cx="1286793" cy="578911"/>
          </a:xfrm>
          <a:prstGeom prst="round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b="1" dirty="0">
                <a:latin typeface="Cambria" panose="02040503050406030204" pitchFamily="18" charset="0"/>
                <a:cs typeface="Calibri" panose="020F0502020204030204" pitchFamily="34" charset="0"/>
              </a:rPr>
              <a:t>Sense Amplifier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86820CF-1BCB-4016-8BCB-D91D69F6DB02}"/>
              </a:ext>
            </a:extLst>
          </p:cNvPr>
          <p:cNvSpPr txBox="1"/>
          <p:nvPr/>
        </p:nvSpPr>
        <p:spPr>
          <a:xfrm>
            <a:off x="407569" y="3702826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R0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E2D8F17-5071-4664-A15D-6F5B64FDBF11}"/>
              </a:ext>
            </a:extLst>
          </p:cNvPr>
          <p:cNvSpPr txBox="1"/>
          <p:nvPr/>
        </p:nvSpPr>
        <p:spPr>
          <a:xfrm>
            <a:off x="416851" y="2980801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R1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04D0E32-D12F-41DA-97AA-89E1B336F913}"/>
              </a:ext>
            </a:extLst>
          </p:cNvPr>
          <p:cNvSpPr txBox="1"/>
          <p:nvPr/>
        </p:nvSpPr>
        <p:spPr>
          <a:xfrm>
            <a:off x="405518" y="2224587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R2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497E72B-7C45-4DAC-98EC-A0C683370176}"/>
              </a:ext>
            </a:extLst>
          </p:cNvPr>
          <p:cNvSpPr txBox="1"/>
          <p:nvPr/>
        </p:nvSpPr>
        <p:spPr>
          <a:xfrm>
            <a:off x="415892" y="1545602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R3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AC3BDA-20DD-47ED-9868-DF1264B847C6}"/>
              </a:ext>
            </a:extLst>
          </p:cNvPr>
          <p:cNvCxnSpPr>
            <a:cxnSpLocks/>
          </p:cNvCxnSpPr>
          <p:nvPr/>
        </p:nvCxnSpPr>
        <p:spPr>
          <a:xfrm>
            <a:off x="6484762" y="2068822"/>
            <a:ext cx="1176038" cy="1196643"/>
          </a:xfrm>
          <a:prstGeom prst="straightConnector1">
            <a:avLst/>
          </a:prstGeom>
          <a:ln w="57150">
            <a:solidFill>
              <a:srgbClr val="3D8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8545-33A9-4E6C-AFCD-F5A17CB46453}"/>
              </a:ext>
            </a:extLst>
          </p:cNvPr>
          <p:cNvSpPr txBox="1"/>
          <p:nvPr/>
        </p:nvSpPr>
        <p:spPr>
          <a:xfrm>
            <a:off x="4854749" y="1607088"/>
            <a:ext cx="3300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D8A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Random perturbation</a:t>
            </a:r>
          </a:p>
        </p:txBody>
      </p:sp>
    </p:spTree>
    <p:extLst>
      <p:ext uri="{BB962C8B-B14F-4D97-AF65-F5344CB8AC3E}">
        <p14:creationId xmlns:p14="http://schemas.microsoft.com/office/powerpoint/2010/main" val="178505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52" grpId="0" animBg="1"/>
      <p:bldP spid="5" grpId="0" animBg="1"/>
      <p:bldP spid="53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5BDC54A-D20C-4F6F-A773-73E4F31F0CE5}"/>
              </a:ext>
            </a:extLst>
          </p:cNvPr>
          <p:cNvSpPr/>
          <p:nvPr/>
        </p:nvSpPr>
        <p:spPr>
          <a:xfrm>
            <a:off x="1735918" y="3677061"/>
            <a:ext cx="808140" cy="3086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75B037-996D-4043-BE67-37B3D6A11EAD}"/>
              </a:ext>
            </a:extLst>
          </p:cNvPr>
          <p:cNvSpPr/>
          <p:nvPr/>
        </p:nvSpPr>
        <p:spPr>
          <a:xfrm>
            <a:off x="2544058" y="3672450"/>
            <a:ext cx="404658" cy="3179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7AEE94-466C-4F56-B7A7-21FDA3FED833}"/>
              </a:ext>
            </a:extLst>
          </p:cNvPr>
          <p:cNvSpPr/>
          <p:nvPr/>
        </p:nvSpPr>
        <p:spPr>
          <a:xfrm>
            <a:off x="2948715" y="3654156"/>
            <a:ext cx="1213917" cy="3315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9FF910B-69C1-4148-BF65-7978F7374CED}"/>
              </a:ext>
            </a:extLst>
          </p:cNvPr>
          <p:cNvSpPr/>
          <p:nvPr/>
        </p:nvSpPr>
        <p:spPr>
          <a:xfrm>
            <a:off x="4162631" y="3649544"/>
            <a:ext cx="1785691" cy="3408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E41AD49-E915-46B4-B081-320A903A01CD}"/>
              </a:ext>
            </a:extLst>
          </p:cNvPr>
          <p:cNvSpPr/>
          <p:nvPr/>
        </p:nvSpPr>
        <p:spPr>
          <a:xfrm>
            <a:off x="5948321" y="3672450"/>
            <a:ext cx="635772" cy="3133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0D9E86-F98A-4BC6-A3CB-59822222753C}"/>
              </a:ext>
            </a:extLst>
          </p:cNvPr>
          <p:cNvSpPr/>
          <p:nvPr/>
        </p:nvSpPr>
        <p:spPr>
          <a:xfrm>
            <a:off x="1722782" y="3248654"/>
            <a:ext cx="821276" cy="2947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39D250-9551-4487-853A-EC996EDE0772}"/>
              </a:ext>
            </a:extLst>
          </p:cNvPr>
          <p:cNvSpPr/>
          <p:nvPr/>
        </p:nvSpPr>
        <p:spPr>
          <a:xfrm>
            <a:off x="2544058" y="3244043"/>
            <a:ext cx="404658" cy="3179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79D2DC-E10D-4413-81A7-C8C28CAC1E9A}"/>
              </a:ext>
            </a:extLst>
          </p:cNvPr>
          <p:cNvSpPr/>
          <p:nvPr/>
        </p:nvSpPr>
        <p:spPr>
          <a:xfrm>
            <a:off x="2948715" y="3225749"/>
            <a:ext cx="1213917" cy="3315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50A7A5-DAC6-4E2B-BED6-2D1ABD3B0E1C}"/>
              </a:ext>
            </a:extLst>
          </p:cNvPr>
          <p:cNvSpPr/>
          <p:nvPr/>
        </p:nvSpPr>
        <p:spPr>
          <a:xfrm>
            <a:off x="4162631" y="3221137"/>
            <a:ext cx="1785691" cy="3408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2BC7B5-0A64-433E-B9D7-09F785536623}"/>
              </a:ext>
            </a:extLst>
          </p:cNvPr>
          <p:cNvSpPr/>
          <p:nvPr/>
        </p:nvSpPr>
        <p:spPr>
          <a:xfrm>
            <a:off x="5948319" y="3225749"/>
            <a:ext cx="635773" cy="3315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E3674B3-89AF-46C1-83D5-74CE899024BA}"/>
              </a:ext>
            </a:extLst>
          </p:cNvPr>
          <p:cNvSpPr/>
          <p:nvPr/>
        </p:nvSpPr>
        <p:spPr>
          <a:xfrm>
            <a:off x="1729832" y="2816357"/>
            <a:ext cx="818046" cy="298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2111BA-CB5C-4113-B48A-58CB6F2FF086}"/>
              </a:ext>
            </a:extLst>
          </p:cNvPr>
          <p:cNvSpPr/>
          <p:nvPr/>
        </p:nvSpPr>
        <p:spPr>
          <a:xfrm>
            <a:off x="2547878" y="2811746"/>
            <a:ext cx="404658" cy="3179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2030C4-B0A3-4EE0-9CEB-5A3E68BB20FD}"/>
              </a:ext>
            </a:extLst>
          </p:cNvPr>
          <p:cNvSpPr/>
          <p:nvPr/>
        </p:nvSpPr>
        <p:spPr>
          <a:xfrm>
            <a:off x="2952535" y="2793452"/>
            <a:ext cx="1213917" cy="3315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D45B47-760D-4778-A81F-7DA828E2AAF8}"/>
              </a:ext>
            </a:extLst>
          </p:cNvPr>
          <p:cNvSpPr/>
          <p:nvPr/>
        </p:nvSpPr>
        <p:spPr>
          <a:xfrm>
            <a:off x="4166451" y="2788840"/>
            <a:ext cx="1785691" cy="3408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31E698E-941C-4487-A1EF-2208B4F8B6AC}"/>
              </a:ext>
            </a:extLst>
          </p:cNvPr>
          <p:cNvSpPr/>
          <p:nvPr/>
        </p:nvSpPr>
        <p:spPr>
          <a:xfrm>
            <a:off x="5952141" y="2798936"/>
            <a:ext cx="631952" cy="3208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30DCDC-0457-47C0-866F-3DD0AEE20BF8}"/>
              </a:ext>
            </a:extLst>
          </p:cNvPr>
          <p:cNvSpPr/>
          <p:nvPr/>
        </p:nvSpPr>
        <p:spPr>
          <a:xfrm>
            <a:off x="1735918" y="2371776"/>
            <a:ext cx="820135" cy="3086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F26EB7-9643-431E-8525-6C83162A2ED0}"/>
              </a:ext>
            </a:extLst>
          </p:cNvPr>
          <p:cNvSpPr/>
          <p:nvPr/>
        </p:nvSpPr>
        <p:spPr>
          <a:xfrm>
            <a:off x="2556053" y="2367165"/>
            <a:ext cx="404658" cy="3179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9DF0CC-CC0D-4388-AAEC-7F92371B8727}"/>
              </a:ext>
            </a:extLst>
          </p:cNvPr>
          <p:cNvSpPr/>
          <p:nvPr/>
        </p:nvSpPr>
        <p:spPr>
          <a:xfrm>
            <a:off x="2960710" y="2348871"/>
            <a:ext cx="1213917" cy="3315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7676AFB-AE20-478A-A6DF-3A51164FC481}"/>
              </a:ext>
            </a:extLst>
          </p:cNvPr>
          <p:cNvSpPr/>
          <p:nvPr/>
        </p:nvSpPr>
        <p:spPr>
          <a:xfrm>
            <a:off x="4174626" y="2344259"/>
            <a:ext cx="1785691" cy="3408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0A30C12-D677-41B2-874D-2AFD5B69B323}"/>
              </a:ext>
            </a:extLst>
          </p:cNvPr>
          <p:cNvSpPr/>
          <p:nvPr/>
        </p:nvSpPr>
        <p:spPr>
          <a:xfrm>
            <a:off x="5960315" y="2367165"/>
            <a:ext cx="623778" cy="3133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3B1C7-A39F-E24C-8090-D03278C825B5}"/>
              </a:ext>
            </a:extLst>
          </p:cNvPr>
          <p:cNvSpPr/>
          <p:nvPr/>
        </p:nvSpPr>
        <p:spPr>
          <a:xfrm>
            <a:off x="1752058" y="4235097"/>
            <a:ext cx="792000" cy="3086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53C380-ECF1-BB42-A34E-4038CD7CC2A2}"/>
              </a:ext>
            </a:extLst>
          </p:cNvPr>
          <p:cNvSpPr/>
          <p:nvPr/>
        </p:nvSpPr>
        <p:spPr>
          <a:xfrm>
            <a:off x="2544058" y="4230486"/>
            <a:ext cx="404658" cy="3179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5B67DF-1733-0449-8B06-E2DF3B65B65C}"/>
              </a:ext>
            </a:extLst>
          </p:cNvPr>
          <p:cNvSpPr/>
          <p:nvPr/>
        </p:nvSpPr>
        <p:spPr>
          <a:xfrm>
            <a:off x="2948715" y="4212192"/>
            <a:ext cx="1213917" cy="3315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03B3D1-33C5-4549-A21D-84226E9FBDDB}"/>
              </a:ext>
            </a:extLst>
          </p:cNvPr>
          <p:cNvSpPr/>
          <p:nvPr/>
        </p:nvSpPr>
        <p:spPr>
          <a:xfrm>
            <a:off x="4162631" y="4207580"/>
            <a:ext cx="1785691" cy="3408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BEFADD-BCFA-B045-8557-B1ADFCC6A2B6}"/>
              </a:ext>
            </a:extLst>
          </p:cNvPr>
          <p:cNvSpPr/>
          <p:nvPr/>
        </p:nvSpPr>
        <p:spPr>
          <a:xfrm>
            <a:off x="5948320" y="4212192"/>
            <a:ext cx="647110" cy="3315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QUAC-TRNG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EA4B-F65A-1E4B-9A9B-3264BA04040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sz="2900" b="1" dirty="0">
                <a:solidFill>
                  <a:srgbClr val="3D8AFF"/>
                </a:solidFill>
                <a:latin typeface="Cambria" panose="02040503050406030204" pitchFamily="18" charset="0"/>
              </a:rPr>
              <a:t>Key Idea:</a:t>
            </a:r>
            <a:r>
              <a:rPr lang="en-TR" sz="2900" dirty="0">
                <a:latin typeface="Cambria" panose="02040503050406030204" pitchFamily="18" charset="0"/>
              </a:rPr>
              <a:t> Leverage </a:t>
            </a:r>
            <a:r>
              <a:rPr lang="en-TR" sz="2900" dirty="0">
                <a:solidFill>
                  <a:srgbClr val="3D8AFF"/>
                </a:solidFill>
                <a:latin typeface="Cambria" panose="02040503050406030204" pitchFamily="18" charset="0"/>
              </a:rPr>
              <a:t>random values </a:t>
            </a:r>
            <a:r>
              <a:rPr lang="en-TR" sz="2900" dirty="0">
                <a:latin typeface="Cambria" panose="02040503050406030204" pitchFamily="18" charset="0"/>
              </a:rPr>
              <a:t>on sense amplifiers generated by </a:t>
            </a:r>
            <a:r>
              <a:rPr lang="en-TR" sz="2900" dirty="0">
                <a:solidFill>
                  <a:srgbClr val="3D8AFF"/>
                </a:solidFill>
                <a:latin typeface="Cambria" panose="02040503050406030204" pitchFamily="18" charset="0"/>
              </a:rPr>
              <a:t>QUAC</a:t>
            </a:r>
            <a:r>
              <a:rPr lang="en-TR" sz="2900" b="1" dirty="0">
                <a:latin typeface="Cambria" panose="02040503050406030204" pitchFamily="18" charset="0"/>
              </a:rPr>
              <a:t> </a:t>
            </a:r>
            <a:r>
              <a:rPr lang="en-TR" sz="2900" dirty="0">
                <a:latin typeface="Cambria" panose="02040503050406030204" pitchFamily="18" charset="0"/>
              </a:rPr>
              <a:t>operations as </a:t>
            </a:r>
            <a:r>
              <a:rPr lang="en-TR" sz="2900" dirty="0">
                <a:solidFill>
                  <a:srgbClr val="3D8AFF"/>
                </a:solidFill>
                <a:latin typeface="Cambria" panose="02040503050406030204" pitchFamily="18" charset="0"/>
              </a:rPr>
              <a:t>source of entropy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E982E52-20D4-D24E-97BF-5D0EAF0D9BDF}"/>
              </a:ext>
            </a:extLst>
          </p:cNvPr>
          <p:cNvSpPr/>
          <p:nvPr/>
        </p:nvSpPr>
        <p:spPr>
          <a:xfrm>
            <a:off x="1729833" y="2361342"/>
            <a:ext cx="4865600" cy="331679"/>
          </a:xfrm>
          <a:prstGeom prst="roundRect">
            <a:avLst/>
          </a:prstGeom>
          <a:noFill/>
          <a:ln w="3810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02B5425-4F4A-E84C-B47B-723B59E34574}"/>
              </a:ext>
            </a:extLst>
          </p:cNvPr>
          <p:cNvSpPr/>
          <p:nvPr/>
        </p:nvSpPr>
        <p:spPr>
          <a:xfrm>
            <a:off x="1729833" y="3660291"/>
            <a:ext cx="4865600" cy="331679"/>
          </a:xfrm>
          <a:prstGeom prst="roundRect">
            <a:avLst/>
          </a:prstGeom>
          <a:noFill/>
          <a:ln w="3810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BF3EB4E-E99A-1C45-9B27-921B66F8D3FE}"/>
              </a:ext>
            </a:extLst>
          </p:cNvPr>
          <p:cNvSpPr/>
          <p:nvPr/>
        </p:nvSpPr>
        <p:spPr>
          <a:xfrm>
            <a:off x="1729833" y="3227308"/>
            <a:ext cx="4865600" cy="331679"/>
          </a:xfrm>
          <a:prstGeom prst="roundRect">
            <a:avLst/>
          </a:prstGeom>
          <a:noFill/>
          <a:ln w="3810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D559E93-65FB-7448-8A63-63A1BFFF3065}"/>
              </a:ext>
            </a:extLst>
          </p:cNvPr>
          <p:cNvSpPr/>
          <p:nvPr/>
        </p:nvSpPr>
        <p:spPr>
          <a:xfrm>
            <a:off x="1729833" y="2794325"/>
            <a:ext cx="4865600" cy="331679"/>
          </a:xfrm>
          <a:prstGeom prst="roundRect">
            <a:avLst/>
          </a:prstGeom>
          <a:noFill/>
          <a:ln w="3810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ADFB57-080F-ED43-8F03-F53F2FD6CF2A}"/>
              </a:ext>
            </a:extLst>
          </p:cNvPr>
          <p:cNvSpPr txBox="1"/>
          <p:nvPr/>
        </p:nvSpPr>
        <p:spPr>
          <a:xfrm>
            <a:off x="1083383" y="3541210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R0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12C5A0-E9E4-8645-9B5F-1D0717A9285F}"/>
              </a:ext>
            </a:extLst>
          </p:cNvPr>
          <p:cNvSpPr txBox="1"/>
          <p:nvPr/>
        </p:nvSpPr>
        <p:spPr>
          <a:xfrm>
            <a:off x="1090434" y="3122823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R1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816DE6-639A-F244-BD11-7D902DEB1B15}"/>
              </a:ext>
            </a:extLst>
          </p:cNvPr>
          <p:cNvSpPr txBox="1"/>
          <p:nvPr/>
        </p:nvSpPr>
        <p:spPr>
          <a:xfrm>
            <a:off x="1080060" y="2704088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R2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3E99CD-1FCD-664C-8FD1-C7787DFD5B1C}"/>
              </a:ext>
            </a:extLst>
          </p:cNvPr>
          <p:cNvSpPr txBox="1"/>
          <p:nvPr/>
        </p:nvSpPr>
        <p:spPr>
          <a:xfrm>
            <a:off x="1090434" y="2245697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R3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FC8D882D-80F5-EF4F-98B7-C590EFF6C80B}"/>
              </a:ext>
            </a:extLst>
          </p:cNvPr>
          <p:cNvSpPr/>
          <p:nvPr/>
        </p:nvSpPr>
        <p:spPr>
          <a:xfrm>
            <a:off x="6824069" y="2361342"/>
            <a:ext cx="221064" cy="1549401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292C10-6A3F-FB4B-84B9-57940824CD64}"/>
              </a:ext>
            </a:extLst>
          </p:cNvPr>
          <p:cNvSpPr txBox="1"/>
          <p:nvPr/>
        </p:nvSpPr>
        <p:spPr>
          <a:xfrm>
            <a:off x="6947125" y="2658988"/>
            <a:ext cx="1766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Cambria" panose="02040503050406030204" pitchFamily="18" charset="0"/>
              </a:rPr>
              <a:t>DRAM Segment</a:t>
            </a:r>
            <a:endParaRPr lang="en-US" sz="2000" b="1" i="1" dirty="0">
              <a:latin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CE60F6-7460-9A4B-8119-861D3F4358DB}"/>
              </a:ext>
            </a:extLst>
          </p:cNvPr>
          <p:cNvSpPr/>
          <p:nvPr/>
        </p:nvSpPr>
        <p:spPr>
          <a:xfrm>
            <a:off x="592930" y="5155200"/>
            <a:ext cx="1621563" cy="833154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Step 1</a:t>
            </a:r>
            <a:b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TR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Initialize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DC2C5F-EEB6-9F40-8BF4-5987B3C3A716}"/>
              </a:ext>
            </a:extLst>
          </p:cNvPr>
          <p:cNvSpPr/>
          <p:nvPr/>
        </p:nvSpPr>
        <p:spPr>
          <a:xfrm>
            <a:off x="2383211" y="5155200"/>
            <a:ext cx="1621563" cy="833154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Step 2</a:t>
            </a:r>
            <a:b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TR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QUAC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75E923-F1B6-4846-A777-D0B08188ED66}"/>
              </a:ext>
            </a:extLst>
          </p:cNvPr>
          <p:cNvSpPr/>
          <p:nvPr/>
        </p:nvSpPr>
        <p:spPr>
          <a:xfrm>
            <a:off x="1729833" y="4212193"/>
            <a:ext cx="4865600" cy="331596"/>
          </a:xfrm>
          <a:prstGeom prst="rect">
            <a:avLst/>
          </a:prstGeom>
          <a:noFill/>
          <a:ln w="5715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F1FE5C-570F-FF45-BD5A-AB5725C52FD5}"/>
              </a:ext>
            </a:extLst>
          </p:cNvPr>
          <p:cNvSpPr txBox="1"/>
          <p:nvPr/>
        </p:nvSpPr>
        <p:spPr>
          <a:xfrm>
            <a:off x="2422887" y="43428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2EC63B-A52C-DC44-B760-612D5480B2D2}"/>
              </a:ext>
            </a:extLst>
          </p:cNvPr>
          <p:cNvSpPr txBox="1"/>
          <p:nvPr/>
        </p:nvSpPr>
        <p:spPr>
          <a:xfrm>
            <a:off x="6595433" y="3865768"/>
            <a:ext cx="2117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Sense Amplifiers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F295-00AA-7D45-A2A8-71675DB23AEA}"/>
              </a:ext>
            </a:extLst>
          </p:cNvPr>
          <p:cNvSpPr txBox="1"/>
          <p:nvPr/>
        </p:nvSpPr>
        <p:spPr>
          <a:xfrm>
            <a:off x="3842589" y="5163075"/>
            <a:ext cx="2117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Random Values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9E484D-6645-F34A-8891-41D6D2F73949}"/>
              </a:ext>
            </a:extLst>
          </p:cNvPr>
          <p:cNvCxnSpPr>
            <a:cxnSpLocks/>
            <a:endCxn id="21" idx="2"/>
          </p:cNvCxnSpPr>
          <p:nvPr/>
        </p:nvCxnSpPr>
        <p:spPr>
          <a:xfrm flipH="1" flipV="1">
            <a:off x="4162633" y="4543789"/>
            <a:ext cx="442338" cy="6532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ounded Rectangle 6">
            <a:extLst>
              <a:ext uri="{FF2B5EF4-FFF2-40B4-BE49-F238E27FC236}">
                <a16:creationId xmlns:a16="http://schemas.microsoft.com/office/drawing/2014/main" id="{68E94CED-45DF-4373-8BBA-8AFCDF9F9F0D}"/>
              </a:ext>
            </a:extLst>
          </p:cNvPr>
          <p:cNvSpPr/>
          <p:nvPr/>
        </p:nvSpPr>
        <p:spPr>
          <a:xfrm>
            <a:off x="1731510" y="2362890"/>
            <a:ext cx="4865600" cy="3316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63" name="Rounded Rectangle 9">
            <a:extLst>
              <a:ext uri="{FF2B5EF4-FFF2-40B4-BE49-F238E27FC236}">
                <a16:creationId xmlns:a16="http://schemas.microsoft.com/office/drawing/2014/main" id="{569189D2-DDB4-433B-9C85-F1890E7B5454}"/>
              </a:ext>
            </a:extLst>
          </p:cNvPr>
          <p:cNvSpPr/>
          <p:nvPr/>
        </p:nvSpPr>
        <p:spPr>
          <a:xfrm>
            <a:off x="1731510" y="3661839"/>
            <a:ext cx="4865600" cy="3316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64" name="Rounded Rectangle 10">
            <a:extLst>
              <a:ext uri="{FF2B5EF4-FFF2-40B4-BE49-F238E27FC236}">
                <a16:creationId xmlns:a16="http://schemas.microsoft.com/office/drawing/2014/main" id="{D5C683D2-7442-423F-A3FE-8C03DD5E5EFD}"/>
              </a:ext>
            </a:extLst>
          </p:cNvPr>
          <p:cNvSpPr/>
          <p:nvPr/>
        </p:nvSpPr>
        <p:spPr>
          <a:xfrm>
            <a:off x="1731510" y="3228856"/>
            <a:ext cx="4865600" cy="3316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65" name="Rounded Rectangle 11">
            <a:extLst>
              <a:ext uri="{FF2B5EF4-FFF2-40B4-BE49-F238E27FC236}">
                <a16:creationId xmlns:a16="http://schemas.microsoft.com/office/drawing/2014/main" id="{D976EC87-1FB9-435B-8805-36D105068259}"/>
              </a:ext>
            </a:extLst>
          </p:cNvPr>
          <p:cNvSpPr/>
          <p:nvPr/>
        </p:nvSpPr>
        <p:spPr>
          <a:xfrm>
            <a:off x="1731510" y="2795873"/>
            <a:ext cx="4865600" cy="3316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F806018-CF99-4755-961E-A803823D6D87}"/>
              </a:ext>
            </a:extLst>
          </p:cNvPr>
          <p:cNvSpPr/>
          <p:nvPr/>
        </p:nvSpPr>
        <p:spPr>
          <a:xfrm>
            <a:off x="5729795" y="5284162"/>
            <a:ext cx="1127967" cy="3315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Logic-1</a:t>
            </a:r>
            <a:endParaRPr lang="en-TR" b="1" dirty="0">
              <a:latin typeface="Cambria" panose="020405030504060302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8FBD0A4-F4F7-4548-BE33-B87A652BF32E}"/>
              </a:ext>
            </a:extLst>
          </p:cNvPr>
          <p:cNvSpPr/>
          <p:nvPr/>
        </p:nvSpPr>
        <p:spPr>
          <a:xfrm>
            <a:off x="5729796" y="5724337"/>
            <a:ext cx="1127966" cy="3315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Logic-0</a:t>
            </a:r>
            <a:endParaRPr lang="en-TR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3D3D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3D3D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" grpId="0" animBg="1"/>
      <p:bldP spid="28" grpId="0" animBg="1"/>
      <p:bldP spid="29" grpId="0" animBg="1"/>
      <p:bldP spid="30" grpId="0" animBg="1"/>
      <p:bldP spid="31" grpId="0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3" grpId="0"/>
      <p:bldP spid="25" grpId="1"/>
      <p:bldP spid="25" grpId="2"/>
      <p:bldP spid="62" grpId="0" animBg="1"/>
      <p:bldP spid="63" grpId="0" animBg="1"/>
      <p:bldP spid="64" grpId="0" animBg="1"/>
      <p:bldP spid="65" grpId="0" animBg="1"/>
      <p:bldP spid="67" grpId="0" animBg="1"/>
      <p:bldP spid="67" grpId="1" animBg="1"/>
      <p:bldP spid="68" grpId="0" animBg="1"/>
      <p:bldP spid="6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9BD1A-B935-2F4C-89D3-50285A7A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800" dirty="0"/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0EB99-810F-DE46-9CEC-79B1F2687A36}"/>
              </a:ext>
            </a:extLst>
          </p:cNvPr>
          <p:cNvSpPr txBox="1"/>
          <p:nvPr/>
        </p:nvSpPr>
        <p:spPr>
          <a:xfrm>
            <a:off x="203989" y="1199331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sz="4200" b="1" dirty="0">
                <a:latin typeface="Cambria" panose="02040503050406030204" pitchFamily="18" charset="0"/>
              </a:rPr>
              <a:t>True Random Numbers in DRAM</a:t>
            </a:r>
            <a:endParaRPr lang="en-TR" sz="4200" b="1" dirty="0"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28254-F95F-2D4B-A0F4-F384F31E7AF2}"/>
              </a:ext>
            </a:extLst>
          </p:cNvPr>
          <p:cNvSpPr txBox="1"/>
          <p:nvPr/>
        </p:nvSpPr>
        <p:spPr>
          <a:xfrm>
            <a:off x="203988" y="2195164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TR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</a:rPr>
              <a:t>DRAM Organization and Operation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D557F-BB1F-5B40-83FF-9CFB9B87FE23}"/>
              </a:ext>
            </a:extLst>
          </p:cNvPr>
          <p:cNvSpPr txBox="1"/>
          <p:nvPr/>
        </p:nvSpPr>
        <p:spPr>
          <a:xfrm>
            <a:off x="203988" y="3190997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TR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en-TR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adruple A</a:t>
            </a:r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TR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tivation (QUAC)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3E93F-FD74-1D4C-93F2-D6A019CE0A80}"/>
              </a:ext>
            </a:extLst>
          </p:cNvPr>
          <p:cNvSpPr txBox="1"/>
          <p:nvPr/>
        </p:nvSpPr>
        <p:spPr>
          <a:xfrm>
            <a:off x="203988" y="4186830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</a:rPr>
              <a:t>QUAC-TRNG</a:t>
            </a:r>
            <a:endParaRPr lang="en-TR" sz="4200" b="1" dirty="0">
              <a:solidFill>
                <a:schemeClr val="bg2">
                  <a:lumMod val="9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F1F0E-261A-4C9E-8D42-270EF0C7851C}"/>
              </a:ext>
            </a:extLst>
          </p:cNvPr>
          <p:cNvSpPr txBox="1"/>
          <p:nvPr/>
        </p:nvSpPr>
        <p:spPr>
          <a:xfrm>
            <a:off x="203988" y="5182663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</a:rPr>
              <a:t>Evaluation</a:t>
            </a:r>
            <a:endParaRPr lang="en-TR" sz="4200" b="1" dirty="0">
              <a:solidFill>
                <a:schemeClr val="bg2">
                  <a:lumMod val="9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10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QUAC-TRNG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EA4B-F65A-1E4B-9A9B-3264BA04040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sz="2900" b="1" dirty="0">
                <a:solidFill>
                  <a:srgbClr val="3D8AFF"/>
                </a:solidFill>
                <a:latin typeface="Cambria" panose="02040503050406030204" pitchFamily="18" charset="0"/>
              </a:rPr>
              <a:t>Key Idea:</a:t>
            </a:r>
            <a:r>
              <a:rPr lang="en-TR" sz="2900" dirty="0">
                <a:latin typeface="Cambria" panose="02040503050406030204" pitchFamily="18" charset="0"/>
              </a:rPr>
              <a:t> Leverage </a:t>
            </a:r>
            <a:r>
              <a:rPr lang="en-TR" sz="2900" dirty="0">
                <a:solidFill>
                  <a:srgbClr val="3D8AFF"/>
                </a:solidFill>
                <a:latin typeface="Cambria" panose="02040503050406030204" pitchFamily="18" charset="0"/>
              </a:rPr>
              <a:t>random values </a:t>
            </a:r>
            <a:r>
              <a:rPr lang="en-TR" sz="2900" dirty="0">
                <a:latin typeface="Cambria" panose="02040503050406030204" pitchFamily="18" charset="0"/>
              </a:rPr>
              <a:t>on sense amplifiers generated by </a:t>
            </a:r>
            <a:r>
              <a:rPr lang="en-TR" sz="2900" dirty="0">
                <a:solidFill>
                  <a:srgbClr val="3D8AFF"/>
                </a:solidFill>
                <a:latin typeface="Cambria" panose="02040503050406030204" pitchFamily="18" charset="0"/>
              </a:rPr>
              <a:t>QUAC</a:t>
            </a:r>
            <a:r>
              <a:rPr lang="en-TR" sz="2900" dirty="0">
                <a:latin typeface="Cambria" panose="02040503050406030204" pitchFamily="18" charset="0"/>
              </a:rPr>
              <a:t> operations as </a:t>
            </a:r>
            <a:r>
              <a:rPr lang="en-TR" sz="2900" dirty="0">
                <a:solidFill>
                  <a:srgbClr val="3D8AFF"/>
                </a:solidFill>
                <a:latin typeface="Cambria" panose="02040503050406030204" pitchFamily="18" charset="0"/>
              </a:rPr>
              <a:t>source of entropy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CE60F6-7460-9A4B-8119-861D3F4358DB}"/>
              </a:ext>
            </a:extLst>
          </p:cNvPr>
          <p:cNvSpPr/>
          <p:nvPr/>
        </p:nvSpPr>
        <p:spPr>
          <a:xfrm>
            <a:off x="592930" y="5155200"/>
            <a:ext cx="1621563" cy="833154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Step 1</a:t>
            </a:r>
            <a:b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TR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Initialize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DC2C5F-EEB6-9F40-8BF4-5987B3C3A716}"/>
              </a:ext>
            </a:extLst>
          </p:cNvPr>
          <p:cNvSpPr/>
          <p:nvPr/>
        </p:nvSpPr>
        <p:spPr>
          <a:xfrm>
            <a:off x="2383211" y="5156636"/>
            <a:ext cx="1621563" cy="833154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Step 2</a:t>
            </a:r>
            <a:b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TR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QUAC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F1FE5C-570F-FF45-BD5A-AB5725C52FD5}"/>
              </a:ext>
            </a:extLst>
          </p:cNvPr>
          <p:cNvSpPr txBox="1"/>
          <p:nvPr/>
        </p:nvSpPr>
        <p:spPr>
          <a:xfrm>
            <a:off x="2461846" y="46021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2EC63B-A52C-DC44-B760-612D5480B2D2}"/>
              </a:ext>
            </a:extLst>
          </p:cNvPr>
          <p:cNvSpPr txBox="1"/>
          <p:nvPr/>
        </p:nvSpPr>
        <p:spPr>
          <a:xfrm>
            <a:off x="6634392" y="2576311"/>
            <a:ext cx="2117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Sense Amplifiers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F217D5-FCC2-BF45-95FF-1D4634D54830}"/>
              </a:ext>
            </a:extLst>
          </p:cNvPr>
          <p:cNvSpPr/>
          <p:nvPr/>
        </p:nvSpPr>
        <p:spPr>
          <a:xfrm>
            <a:off x="4173492" y="5156636"/>
            <a:ext cx="1621563" cy="833154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Step 3</a:t>
            </a:r>
            <a:b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TR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Read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52AF1B9-260C-2845-B0ED-832AC3742A36}"/>
              </a:ext>
            </a:extLst>
          </p:cNvPr>
          <p:cNvSpPr/>
          <p:nvPr/>
        </p:nvSpPr>
        <p:spPr>
          <a:xfrm>
            <a:off x="2988135" y="3635081"/>
            <a:ext cx="2460900" cy="1290273"/>
          </a:xfrm>
          <a:prstGeom prst="roundRect">
            <a:avLst/>
          </a:prstGeom>
          <a:noFill/>
          <a:ln w="38100">
            <a:solidFill>
              <a:srgbClr val="EC63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solidFill>
                <a:srgbClr val="EC6362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78ECF16-41D2-A941-B5CD-E27CA52A40DD}"/>
              </a:ext>
            </a:extLst>
          </p:cNvPr>
          <p:cNvSpPr/>
          <p:nvPr/>
        </p:nvSpPr>
        <p:spPr>
          <a:xfrm>
            <a:off x="3129071" y="4069854"/>
            <a:ext cx="2160902" cy="720857"/>
          </a:xfrm>
          <a:prstGeom prst="roundRect">
            <a:avLst/>
          </a:prstGeom>
          <a:solidFill>
            <a:srgbClr val="9DC3E7"/>
          </a:solidFill>
          <a:ln w="3810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SHA-256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4CD14-3AC2-6648-92E3-F1D5AEC55DE1}"/>
              </a:ext>
            </a:extLst>
          </p:cNvPr>
          <p:cNvSpPr txBox="1"/>
          <p:nvPr/>
        </p:nvSpPr>
        <p:spPr>
          <a:xfrm>
            <a:off x="2988135" y="3635780"/>
            <a:ext cx="246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i="1" dirty="0">
                <a:latin typeface="Cambria" panose="02040503050406030204" pitchFamily="18" charset="0"/>
              </a:rPr>
              <a:t>Memory Controller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2AF632-06DA-E241-8E00-CE0AE6A34755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4173492" y="3262429"/>
            <a:ext cx="0" cy="372654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EB6E623-868A-2C40-83CB-F98757157989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2126157" y="2405120"/>
            <a:ext cx="1111624" cy="5161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B21AB72-2060-3445-A057-55436CDE88AE}"/>
              </a:ext>
            </a:extLst>
          </p:cNvPr>
          <p:cNvCxnSpPr>
            <a:cxnSpLocks/>
          </p:cNvCxnSpPr>
          <p:nvPr/>
        </p:nvCxnSpPr>
        <p:spPr>
          <a:xfrm flipV="1">
            <a:off x="3157903" y="2469182"/>
            <a:ext cx="730103" cy="4514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203D163-B42A-594F-BF2C-C3FC2EC28743}"/>
              </a:ext>
            </a:extLst>
          </p:cNvPr>
          <p:cNvSpPr txBox="1"/>
          <p:nvPr/>
        </p:nvSpPr>
        <p:spPr>
          <a:xfrm>
            <a:off x="2456725" y="2089384"/>
            <a:ext cx="386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i="1" dirty="0">
                <a:latin typeface="Cambria" panose="02040503050406030204" pitchFamily="18" charset="0"/>
              </a:rPr>
              <a:t>256-bit Shannon Entropy Blocks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1EA10C3-5179-5145-A5A4-AEA3E9BC2A8B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4082972" y="2468485"/>
            <a:ext cx="76524" cy="4524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D582CE7-E910-9544-94E9-452CCD708836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5004688" y="2468485"/>
            <a:ext cx="507414" cy="4524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B0AF6C9E-FCFC-1845-A2FA-1735A6B41EA0}"/>
              </a:ext>
            </a:extLst>
          </p:cNvPr>
          <p:cNvSpPr/>
          <p:nvPr/>
        </p:nvSpPr>
        <p:spPr>
          <a:xfrm>
            <a:off x="5955557" y="5161085"/>
            <a:ext cx="2234286" cy="833154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Step 4</a:t>
            </a:r>
            <a:b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TR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Post-process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34FFB67-B346-0549-9311-C9822BDBDBB4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5289973" y="4430283"/>
            <a:ext cx="7577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40BDE3C-CE7F-FD47-89EC-9D65CDA66B36}"/>
              </a:ext>
            </a:extLst>
          </p:cNvPr>
          <p:cNvSpPr/>
          <p:nvPr/>
        </p:nvSpPr>
        <p:spPr>
          <a:xfrm>
            <a:off x="6092981" y="4164594"/>
            <a:ext cx="1967285" cy="534155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96E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256-bit TRN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2F7CE3-5491-7A4E-AB66-FF43D2AD9BDF}"/>
              </a:ext>
            </a:extLst>
          </p:cNvPr>
          <p:cNvSpPr txBox="1"/>
          <p:nvPr/>
        </p:nvSpPr>
        <p:spPr>
          <a:xfrm>
            <a:off x="2463542" y="3045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9B0F29-EF73-6041-9EEB-6349872CEFB8}"/>
              </a:ext>
            </a:extLst>
          </p:cNvPr>
          <p:cNvSpPr/>
          <p:nvPr/>
        </p:nvSpPr>
        <p:spPr>
          <a:xfrm>
            <a:off x="1792713" y="2937551"/>
            <a:ext cx="792000" cy="3086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BA36FC-2C1D-4E4F-97B2-A5BED8D3D215}"/>
              </a:ext>
            </a:extLst>
          </p:cNvPr>
          <p:cNvSpPr/>
          <p:nvPr/>
        </p:nvSpPr>
        <p:spPr>
          <a:xfrm>
            <a:off x="2584713" y="2932940"/>
            <a:ext cx="404658" cy="3179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FAF9F9-E115-A041-8CE8-FF68AA51EE22}"/>
              </a:ext>
            </a:extLst>
          </p:cNvPr>
          <p:cNvSpPr/>
          <p:nvPr/>
        </p:nvSpPr>
        <p:spPr>
          <a:xfrm>
            <a:off x="2989370" y="2914646"/>
            <a:ext cx="1213917" cy="3315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395CD2-876D-864C-8179-30963CECCD1B}"/>
              </a:ext>
            </a:extLst>
          </p:cNvPr>
          <p:cNvSpPr/>
          <p:nvPr/>
        </p:nvSpPr>
        <p:spPr>
          <a:xfrm>
            <a:off x="4203286" y="2910034"/>
            <a:ext cx="1785691" cy="3408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1AEFDB-3D86-F24A-8DB5-44756154A1FF}"/>
              </a:ext>
            </a:extLst>
          </p:cNvPr>
          <p:cNvSpPr/>
          <p:nvPr/>
        </p:nvSpPr>
        <p:spPr>
          <a:xfrm>
            <a:off x="5988975" y="2914646"/>
            <a:ext cx="616721" cy="3315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8EF698F-513D-644F-BF9D-DB2EDF4FBDBA}"/>
              </a:ext>
            </a:extLst>
          </p:cNvPr>
          <p:cNvSpPr/>
          <p:nvPr/>
        </p:nvSpPr>
        <p:spPr>
          <a:xfrm>
            <a:off x="1770488" y="2914647"/>
            <a:ext cx="4865600" cy="347782"/>
          </a:xfrm>
          <a:prstGeom prst="rect">
            <a:avLst/>
          </a:prstGeom>
          <a:noFill/>
          <a:ln w="5715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9440A6F-9E8C-9541-AD84-58E505A9B1CC}"/>
              </a:ext>
            </a:extLst>
          </p:cNvPr>
          <p:cNvSpPr/>
          <p:nvPr/>
        </p:nvSpPr>
        <p:spPr>
          <a:xfrm>
            <a:off x="4389811" y="2920955"/>
            <a:ext cx="2244581" cy="331596"/>
          </a:xfrm>
          <a:prstGeom prst="roundRect">
            <a:avLst/>
          </a:prstGeom>
          <a:solidFill>
            <a:srgbClr val="B8B0F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AE7AB-B7AE-BF4F-8AC9-EAF77EB9DFA2}"/>
              </a:ext>
            </a:extLst>
          </p:cNvPr>
          <p:cNvSpPr/>
          <p:nvPr/>
        </p:nvSpPr>
        <p:spPr>
          <a:xfrm>
            <a:off x="3797144" y="2920955"/>
            <a:ext cx="571656" cy="3315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C9C2A0B-598F-F949-9E4E-16DF4A9DE7C4}"/>
              </a:ext>
            </a:extLst>
          </p:cNvPr>
          <p:cNvSpPr/>
          <p:nvPr/>
        </p:nvSpPr>
        <p:spPr>
          <a:xfrm>
            <a:off x="2482857" y="2921304"/>
            <a:ext cx="1293276" cy="3315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F140AA-4DCB-434A-8FD9-1BF93F268B11}"/>
              </a:ext>
            </a:extLst>
          </p:cNvPr>
          <p:cNvSpPr/>
          <p:nvPr/>
        </p:nvSpPr>
        <p:spPr>
          <a:xfrm>
            <a:off x="1790467" y="2921304"/>
            <a:ext cx="671379" cy="3315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1805 0 C 0.171 0 0.23628 0.05463 0.23628 0.09907 L 0.23628 0.19838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1" animBg="1"/>
      <p:bldP spid="5" grpId="0"/>
      <p:bldP spid="35" grpId="0"/>
      <p:bldP spid="35" grpId="1"/>
      <p:bldP spid="44" grpId="0" animBg="1"/>
      <p:bldP spid="48" grpId="0" animBg="1"/>
      <p:bldP spid="31" grpId="0" animBg="1"/>
      <p:bldP spid="30" grpId="0" animBg="1"/>
      <p:bldP spid="29" grpId="0" animBg="1"/>
      <p:bldP spid="21" grpId="0" animBg="1"/>
      <p:bldP spid="21" grpId="1" animBg="1"/>
      <p:bldP spid="21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QUAC-TRNG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EA4B-F65A-1E4B-9A9B-3264BA04040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sz="2900" b="1" dirty="0">
                <a:solidFill>
                  <a:srgbClr val="3D8AFF"/>
                </a:solidFill>
                <a:latin typeface="Cambria" panose="02040503050406030204" pitchFamily="18" charset="0"/>
              </a:rPr>
              <a:t>Key Idea:</a:t>
            </a:r>
            <a:r>
              <a:rPr lang="en-TR" sz="2900" dirty="0">
                <a:latin typeface="Cambria" panose="02040503050406030204" pitchFamily="18" charset="0"/>
              </a:rPr>
              <a:t> Leverage </a:t>
            </a:r>
            <a:r>
              <a:rPr lang="en-TR" sz="2900" dirty="0">
                <a:solidFill>
                  <a:srgbClr val="3D8AFF"/>
                </a:solidFill>
                <a:latin typeface="Cambria" panose="02040503050406030204" pitchFamily="18" charset="0"/>
              </a:rPr>
              <a:t>random values </a:t>
            </a:r>
            <a:r>
              <a:rPr lang="en-TR" sz="2900" dirty="0">
                <a:latin typeface="Cambria" panose="02040503050406030204" pitchFamily="18" charset="0"/>
              </a:rPr>
              <a:t>on sense amplifiers generated by </a:t>
            </a:r>
            <a:r>
              <a:rPr lang="en-TR" sz="2900" dirty="0">
                <a:solidFill>
                  <a:srgbClr val="3D8AFF"/>
                </a:solidFill>
                <a:latin typeface="Cambria" panose="02040503050406030204" pitchFamily="18" charset="0"/>
              </a:rPr>
              <a:t>QUAC</a:t>
            </a:r>
            <a:r>
              <a:rPr lang="en-TR" sz="2900" b="1" dirty="0">
                <a:latin typeface="Cambria" panose="02040503050406030204" pitchFamily="18" charset="0"/>
              </a:rPr>
              <a:t> </a:t>
            </a:r>
            <a:r>
              <a:rPr lang="en-TR" sz="2900" dirty="0">
                <a:latin typeface="Cambria" panose="02040503050406030204" pitchFamily="18" charset="0"/>
              </a:rPr>
              <a:t>operations as </a:t>
            </a:r>
            <a:r>
              <a:rPr lang="en-TR" sz="2900" dirty="0">
                <a:solidFill>
                  <a:srgbClr val="3D8AFF"/>
                </a:solidFill>
                <a:latin typeface="Cambria" panose="02040503050406030204" pitchFamily="18" charset="0"/>
              </a:rPr>
              <a:t>source of entropy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CE60F6-7460-9A4B-8119-861D3F4358DB}"/>
              </a:ext>
            </a:extLst>
          </p:cNvPr>
          <p:cNvSpPr/>
          <p:nvPr/>
        </p:nvSpPr>
        <p:spPr>
          <a:xfrm>
            <a:off x="592930" y="5156636"/>
            <a:ext cx="1621563" cy="833154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Step 1</a:t>
            </a:r>
            <a:b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TR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Initialize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DC2C5F-EEB6-9F40-8BF4-5987B3C3A716}"/>
              </a:ext>
            </a:extLst>
          </p:cNvPr>
          <p:cNvSpPr/>
          <p:nvPr/>
        </p:nvSpPr>
        <p:spPr>
          <a:xfrm>
            <a:off x="2383211" y="5156636"/>
            <a:ext cx="1621563" cy="833154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Step 2</a:t>
            </a:r>
            <a:b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TR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QUAC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F1FE5C-570F-FF45-BD5A-AB5725C52FD5}"/>
              </a:ext>
            </a:extLst>
          </p:cNvPr>
          <p:cNvSpPr txBox="1"/>
          <p:nvPr/>
        </p:nvSpPr>
        <p:spPr>
          <a:xfrm>
            <a:off x="2461846" y="46021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2EC63B-A52C-DC44-B760-612D5480B2D2}"/>
              </a:ext>
            </a:extLst>
          </p:cNvPr>
          <p:cNvSpPr txBox="1"/>
          <p:nvPr/>
        </p:nvSpPr>
        <p:spPr>
          <a:xfrm>
            <a:off x="6634392" y="2576311"/>
            <a:ext cx="2117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Sense Amplifiers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F217D5-FCC2-BF45-95FF-1D4634D54830}"/>
              </a:ext>
            </a:extLst>
          </p:cNvPr>
          <p:cNvSpPr/>
          <p:nvPr/>
        </p:nvSpPr>
        <p:spPr>
          <a:xfrm>
            <a:off x="4173492" y="5156636"/>
            <a:ext cx="1621563" cy="833154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Step 3</a:t>
            </a:r>
            <a:b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TR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Read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52AF1B9-260C-2845-B0ED-832AC3742A36}"/>
              </a:ext>
            </a:extLst>
          </p:cNvPr>
          <p:cNvSpPr/>
          <p:nvPr/>
        </p:nvSpPr>
        <p:spPr>
          <a:xfrm>
            <a:off x="2988135" y="3635081"/>
            <a:ext cx="2460900" cy="1290273"/>
          </a:xfrm>
          <a:prstGeom prst="roundRect">
            <a:avLst/>
          </a:prstGeom>
          <a:noFill/>
          <a:ln w="38100">
            <a:solidFill>
              <a:srgbClr val="EC63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solidFill>
                <a:srgbClr val="EC6362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78ECF16-41D2-A941-B5CD-E27CA52A40DD}"/>
              </a:ext>
            </a:extLst>
          </p:cNvPr>
          <p:cNvSpPr/>
          <p:nvPr/>
        </p:nvSpPr>
        <p:spPr>
          <a:xfrm>
            <a:off x="3129071" y="4069854"/>
            <a:ext cx="2160902" cy="720857"/>
          </a:xfrm>
          <a:prstGeom prst="roundRect">
            <a:avLst/>
          </a:prstGeom>
          <a:solidFill>
            <a:srgbClr val="9DC3E7"/>
          </a:solidFill>
          <a:ln w="3810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SHA-256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4CD14-3AC2-6648-92E3-F1D5AEC55DE1}"/>
              </a:ext>
            </a:extLst>
          </p:cNvPr>
          <p:cNvSpPr txBox="1"/>
          <p:nvPr/>
        </p:nvSpPr>
        <p:spPr>
          <a:xfrm>
            <a:off x="2988135" y="3635780"/>
            <a:ext cx="246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i="1" dirty="0">
                <a:latin typeface="Cambria" panose="02040503050406030204" pitchFamily="18" charset="0"/>
              </a:rPr>
              <a:t>Memory Controller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2AF632-06DA-E241-8E00-CE0AE6A34755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4173492" y="3262429"/>
            <a:ext cx="0" cy="372654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B0AF6C9E-FCFC-1845-A2FA-1735A6B41EA0}"/>
              </a:ext>
            </a:extLst>
          </p:cNvPr>
          <p:cNvSpPr/>
          <p:nvPr/>
        </p:nvSpPr>
        <p:spPr>
          <a:xfrm>
            <a:off x="5955557" y="5161085"/>
            <a:ext cx="2234286" cy="833154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Step 4</a:t>
            </a:r>
            <a:br>
              <a:rPr lang="en-TR" sz="2800" b="1" u="sng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TR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Post-process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34FFB67-B346-0549-9311-C9822BDBDBB4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5289973" y="4430283"/>
            <a:ext cx="7577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40BDE3C-CE7F-FD47-89EC-9D65CDA66B36}"/>
              </a:ext>
            </a:extLst>
          </p:cNvPr>
          <p:cNvSpPr/>
          <p:nvPr/>
        </p:nvSpPr>
        <p:spPr>
          <a:xfrm>
            <a:off x="6092981" y="4164594"/>
            <a:ext cx="1967285" cy="534155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96E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256-bit TRN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11CB07-40FA-4DA0-8657-11C967DC761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6DAB28B-D0B5-4046-82CD-B5F5BBDA900E}"/>
              </a:ext>
            </a:extLst>
          </p:cNvPr>
          <p:cNvSpPr/>
          <p:nvPr/>
        </p:nvSpPr>
        <p:spPr>
          <a:xfrm>
            <a:off x="-2199" y="5070632"/>
            <a:ext cx="9143999" cy="1336825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Generates a </a:t>
            </a:r>
            <a:r>
              <a:rPr lang="en-US" sz="3600" dirty="0">
                <a:solidFill>
                  <a:schemeClr val="accent4"/>
                </a:solidFill>
                <a:latin typeface="Cambria" panose="02040503050406030204" pitchFamily="18" charset="0"/>
              </a:rPr>
              <a:t>256-bit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>
                <a:solidFill>
                  <a:schemeClr val="accent4"/>
                </a:solidFill>
                <a:latin typeface="Cambria" panose="02040503050406030204" pitchFamily="18" charset="0"/>
              </a:rPr>
              <a:t>random number</a:t>
            </a:r>
            <a:b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for every </a:t>
            </a:r>
            <a:r>
              <a:rPr lang="en-US" sz="3600" dirty="0">
                <a:solidFill>
                  <a:schemeClr val="accent4"/>
                </a:solidFill>
                <a:latin typeface="Cambria" panose="02040503050406030204" pitchFamily="18" charset="0"/>
              </a:rPr>
              <a:t>256-bit Shannon Entropy 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block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2F7CE3-5491-7A4E-AB66-FF43D2AD9BDF}"/>
              </a:ext>
            </a:extLst>
          </p:cNvPr>
          <p:cNvSpPr txBox="1"/>
          <p:nvPr/>
        </p:nvSpPr>
        <p:spPr>
          <a:xfrm>
            <a:off x="2463542" y="3045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9B0F29-EF73-6041-9EEB-6349872CEFB8}"/>
              </a:ext>
            </a:extLst>
          </p:cNvPr>
          <p:cNvSpPr/>
          <p:nvPr/>
        </p:nvSpPr>
        <p:spPr>
          <a:xfrm>
            <a:off x="1792713" y="2937551"/>
            <a:ext cx="792000" cy="3086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BA36FC-2C1D-4E4F-97B2-A5BED8D3D215}"/>
              </a:ext>
            </a:extLst>
          </p:cNvPr>
          <p:cNvSpPr/>
          <p:nvPr/>
        </p:nvSpPr>
        <p:spPr>
          <a:xfrm>
            <a:off x="2584713" y="2932940"/>
            <a:ext cx="404658" cy="3179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FAF9F9-E115-A041-8CE8-FF68AA51EE22}"/>
              </a:ext>
            </a:extLst>
          </p:cNvPr>
          <p:cNvSpPr/>
          <p:nvPr/>
        </p:nvSpPr>
        <p:spPr>
          <a:xfrm>
            <a:off x="2989370" y="2914646"/>
            <a:ext cx="1213917" cy="3315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395CD2-876D-864C-8179-30963CECCD1B}"/>
              </a:ext>
            </a:extLst>
          </p:cNvPr>
          <p:cNvSpPr/>
          <p:nvPr/>
        </p:nvSpPr>
        <p:spPr>
          <a:xfrm>
            <a:off x="4203286" y="2910034"/>
            <a:ext cx="1785691" cy="3408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1AEFDB-3D86-F24A-8DB5-44756154A1FF}"/>
              </a:ext>
            </a:extLst>
          </p:cNvPr>
          <p:cNvSpPr/>
          <p:nvPr/>
        </p:nvSpPr>
        <p:spPr>
          <a:xfrm>
            <a:off x="5988975" y="2914646"/>
            <a:ext cx="616721" cy="3315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8EF698F-513D-644F-BF9D-DB2EDF4FBDBA}"/>
              </a:ext>
            </a:extLst>
          </p:cNvPr>
          <p:cNvSpPr/>
          <p:nvPr/>
        </p:nvSpPr>
        <p:spPr>
          <a:xfrm>
            <a:off x="1770488" y="2914647"/>
            <a:ext cx="4865600" cy="347782"/>
          </a:xfrm>
          <a:prstGeom prst="rect">
            <a:avLst/>
          </a:prstGeom>
          <a:noFill/>
          <a:ln w="5715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9440A6F-9E8C-9541-AD84-58E505A9B1CC}"/>
              </a:ext>
            </a:extLst>
          </p:cNvPr>
          <p:cNvSpPr/>
          <p:nvPr/>
        </p:nvSpPr>
        <p:spPr>
          <a:xfrm>
            <a:off x="4389811" y="2920955"/>
            <a:ext cx="2244581" cy="331596"/>
          </a:xfrm>
          <a:prstGeom prst="roundRect">
            <a:avLst/>
          </a:prstGeom>
          <a:solidFill>
            <a:srgbClr val="B8B0F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AE7AB-B7AE-BF4F-8AC9-EAF77EB9DFA2}"/>
              </a:ext>
            </a:extLst>
          </p:cNvPr>
          <p:cNvSpPr/>
          <p:nvPr/>
        </p:nvSpPr>
        <p:spPr>
          <a:xfrm>
            <a:off x="3797144" y="2920955"/>
            <a:ext cx="571656" cy="3315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C9C2A0B-598F-F949-9E4E-16DF4A9DE7C4}"/>
              </a:ext>
            </a:extLst>
          </p:cNvPr>
          <p:cNvSpPr/>
          <p:nvPr/>
        </p:nvSpPr>
        <p:spPr>
          <a:xfrm>
            <a:off x="2482857" y="2921304"/>
            <a:ext cx="1293276" cy="3315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latin typeface="Cambria" panose="02040503050406030204" pitchFamily="18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6D08FD6-999A-2A4B-94AD-AC0268D591F8}"/>
              </a:ext>
            </a:extLst>
          </p:cNvPr>
          <p:cNvSpPr/>
          <p:nvPr/>
        </p:nvSpPr>
        <p:spPr>
          <a:xfrm>
            <a:off x="1790467" y="2921304"/>
            <a:ext cx="671379" cy="3315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44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9BD1A-B935-2F4C-89D3-50285A7A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800" dirty="0"/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0EB99-810F-DE46-9CEC-79B1F2687A36}"/>
              </a:ext>
            </a:extLst>
          </p:cNvPr>
          <p:cNvSpPr txBox="1"/>
          <p:nvPr/>
        </p:nvSpPr>
        <p:spPr>
          <a:xfrm>
            <a:off x="203989" y="1199331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</a:rPr>
              <a:t>True Random Numbers in DRAM</a:t>
            </a:r>
            <a:endParaRPr lang="en-TR" sz="4200" b="1" dirty="0">
              <a:solidFill>
                <a:schemeClr val="bg2">
                  <a:lumMod val="9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28254-F95F-2D4B-A0F4-F384F31E7AF2}"/>
              </a:ext>
            </a:extLst>
          </p:cNvPr>
          <p:cNvSpPr txBox="1"/>
          <p:nvPr/>
        </p:nvSpPr>
        <p:spPr>
          <a:xfrm>
            <a:off x="203988" y="2195164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TR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</a:rPr>
              <a:t>DRAM Organization and Operation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D557F-BB1F-5B40-83FF-9CFB9B87FE23}"/>
              </a:ext>
            </a:extLst>
          </p:cNvPr>
          <p:cNvSpPr txBox="1"/>
          <p:nvPr/>
        </p:nvSpPr>
        <p:spPr>
          <a:xfrm>
            <a:off x="203988" y="3190997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TR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en-TR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adruple A</a:t>
            </a:r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TR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tivation (QUAC)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3E93F-FD74-1D4C-93F2-D6A019CE0A80}"/>
              </a:ext>
            </a:extLst>
          </p:cNvPr>
          <p:cNvSpPr txBox="1"/>
          <p:nvPr/>
        </p:nvSpPr>
        <p:spPr>
          <a:xfrm>
            <a:off x="203988" y="4186830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</a:rPr>
              <a:t>QUAC-TRNG</a:t>
            </a:r>
            <a:endParaRPr lang="en-TR" sz="4200" b="1" dirty="0">
              <a:solidFill>
                <a:schemeClr val="bg2">
                  <a:lumMod val="9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F1F0E-261A-4C9E-8D42-270EF0C7851C}"/>
              </a:ext>
            </a:extLst>
          </p:cNvPr>
          <p:cNvSpPr txBox="1"/>
          <p:nvPr/>
        </p:nvSpPr>
        <p:spPr>
          <a:xfrm>
            <a:off x="203988" y="5182663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sz="4200" b="1" dirty="0">
                <a:latin typeface="Cambria" panose="02040503050406030204" pitchFamily="18" charset="0"/>
              </a:rPr>
              <a:t>Evaluation</a:t>
            </a:r>
            <a:endParaRPr lang="en-TR" sz="4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39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Real Chip Characterization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EA4B-F65A-1E4B-9A9B-3264BA04040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sz="3600" dirty="0">
                <a:latin typeface="Cambria" panose="02040503050406030204" pitchFamily="18" charset="0"/>
              </a:rPr>
              <a:t>Experimentally study </a:t>
            </a:r>
            <a:r>
              <a:rPr lang="en-US" sz="3600" dirty="0">
                <a:solidFill>
                  <a:srgbClr val="3D8AFF"/>
                </a:solidFill>
                <a:latin typeface="Cambria" panose="02040503050406030204" pitchFamily="18" charset="0"/>
              </a:rPr>
              <a:t>QUAC</a:t>
            </a:r>
            <a:r>
              <a:rPr lang="en-US" sz="3600" dirty="0">
                <a:latin typeface="Cambria" panose="02040503050406030204" pitchFamily="18" charset="0"/>
              </a:rPr>
              <a:t> and </a:t>
            </a:r>
            <a:r>
              <a:rPr lang="en-US" sz="3600" dirty="0">
                <a:solidFill>
                  <a:srgbClr val="3D8AFF"/>
                </a:solidFill>
                <a:latin typeface="Cambria" panose="02040503050406030204" pitchFamily="18" charset="0"/>
              </a:rPr>
              <a:t>QUAC-TRNG</a:t>
            </a:r>
            <a:br>
              <a:rPr lang="en-US" sz="3600" dirty="0">
                <a:latin typeface="Cambria" panose="02040503050406030204" pitchFamily="18" charset="0"/>
              </a:rPr>
            </a:br>
            <a:r>
              <a:rPr lang="en-US" sz="3600" dirty="0">
                <a:latin typeface="Cambria" panose="02040503050406030204" pitchFamily="18" charset="0"/>
              </a:rPr>
              <a:t>using </a:t>
            </a:r>
            <a:r>
              <a:rPr lang="en-US" sz="3600" dirty="0">
                <a:solidFill>
                  <a:srgbClr val="3D8AFF"/>
                </a:solidFill>
                <a:latin typeface="Cambria" panose="02040503050406030204" pitchFamily="18" charset="0"/>
              </a:rPr>
              <a:t>136 real DDR4 chips </a:t>
            </a:r>
            <a:r>
              <a:rPr lang="en-US" sz="3600" dirty="0">
                <a:latin typeface="Cambria" panose="02040503050406030204" pitchFamily="18" charset="0"/>
              </a:rPr>
              <a:t>from SK Hynix</a:t>
            </a:r>
            <a:endParaRPr lang="en-US" sz="44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1200" b="1" i="1" dirty="0">
              <a:solidFill>
                <a:srgbClr val="3D8AFF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3D8AFF"/>
                </a:solidFill>
                <a:latin typeface="Cambria" panose="02040503050406030204" pitchFamily="18" charset="0"/>
              </a:rPr>
              <a:t>DDR4 </a:t>
            </a:r>
            <a:r>
              <a:rPr lang="en-US" sz="3200" b="1" i="1" dirty="0" err="1">
                <a:solidFill>
                  <a:srgbClr val="3D8AFF"/>
                </a:solidFill>
                <a:latin typeface="Cambria" panose="02040503050406030204" pitchFamily="18" charset="0"/>
              </a:rPr>
              <a:t>SoftMC</a:t>
            </a:r>
            <a:r>
              <a:rPr lang="en-US" sz="3200" b="1" i="1" dirty="0">
                <a:solidFill>
                  <a:srgbClr val="3D8A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3D8AF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3D8AFF"/>
                </a:solidFill>
                <a:latin typeface="Cambria" panose="02040503050406030204" pitchFamily="18" charset="0"/>
              </a:rPr>
              <a:t>DRAM Testing Infrastructure</a:t>
            </a:r>
            <a:endParaRPr lang="en-TR" sz="2000" dirty="0">
              <a:solidFill>
                <a:srgbClr val="3D8AFF"/>
              </a:solidFill>
              <a:latin typeface="Cambria" panose="020405030504060302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CC8AC-425B-BB45-B38E-43E2A688B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55" y="3055182"/>
            <a:ext cx="8900289" cy="34021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0D93D-C784-4FCD-B0FF-3D29E1092B28}"/>
              </a:ext>
            </a:extLst>
          </p:cNvPr>
          <p:cNvSpPr txBox="1"/>
          <p:nvPr/>
        </p:nvSpPr>
        <p:spPr>
          <a:xfrm>
            <a:off x="4354140" y="6515973"/>
            <a:ext cx="4737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https://github.com/CMU-SAFARI/SoftMC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87A0EA-DA31-4D4F-B19B-56986EA80112}"/>
              </a:ext>
            </a:extLst>
          </p:cNvPr>
          <p:cNvSpPr txBox="1"/>
          <p:nvPr/>
        </p:nvSpPr>
        <p:spPr>
          <a:xfrm>
            <a:off x="2960254" y="6477000"/>
            <a:ext cx="220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[Hassan+ HPCA’17]</a:t>
            </a:r>
          </a:p>
        </p:txBody>
      </p:sp>
    </p:spTree>
    <p:extLst>
      <p:ext uri="{BB962C8B-B14F-4D97-AF65-F5344CB8AC3E}">
        <p14:creationId xmlns:p14="http://schemas.microsoft.com/office/powerpoint/2010/main" val="299287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Real Chip Characterization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EA4B-F65A-1E4B-9A9B-3264BA04040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sz="3200" dirty="0">
                <a:latin typeface="Cambria" panose="02040503050406030204" pitchFamily="18" charset="0"/>
              </a:rPr>
              <a:t>Measure randomness of bitstreams using</a:t>
            </a:r>
            <a:br>
              <a:rPr lang="en-TR" sz="3200" dirty="0">
                <a:latin typeface="Cambria" panose="02040503050406030204" pitchFamily="18" charset="0"/>
              </a:rPr>
            </a:br>
            <a:r>
              <a:rPr lang="en-TR" sz="3200" b="1" dirty="0">
                <a:solidFill>
                  <a:srgbClr val="3D8AFF"/>
                </a:solidFill>
                <a:latin typeface="Cambria" panose="02040503050406030204" pitchFamily="18" charset="0"/>
              </a:rPr>
              <a:t>Shannon Entropy</a:t>
            </a:r>
          </a:p>
          <a:p>
            <a:pPr marL="0" indent="0">
              <a:buNone/>
            </a:pPr>
            <a:endParaRPr lang="en-TR" sz="2800" b="1" dirty="0">
              <a:solidFill>
                <a:srgbClr val="3D8AFF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TR" sz="2800" b="1" dirty="0">
              <a:solidFill>
                <a:srgbClr val="3D8AFF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TR" sz="3600" b="1" dirty="0">
              <a:solidFill>
                <a:srgbClr val="3D8AFF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TR" sz="3200" dirty="0">
                <a:latin typeface="Cambria" panose="02040503050406030204" pitchFamily="18" charset="0"/>
              </a:rPr>
              <a:t>Sample each bitline following QUAC </a:t>
            </a:r>
            <a:r>
              <a:rPr lang="en-TR" sz="3200" i="1" dirty="0">
                <a:latin typeface="Cambria" panose="02040503050406030204" pitchFamily="18" charset="0"/>
              </a:rPr>
              <a:t>1000 times </a:t>
            </a:r>
            <a:r>
              <a:rPr lang="en-TR" sz="3200" dirty="0">
                <a:latin typeface="Cambria" panose="02040503050406030204" pitchFamily="18" charset="0"/>
              </a:rPr>
              <a:t>and calculate the bitline’s Shannon Entropy</a:t>
            </a:r>
            <a:br>
              <a:rPr lang="en-TR" sz="3200" dirty="0">
                <a:latin typeface="Cambria" panose="02040503050406030204" pitchFamily="18" charset="0"/>
              </a:rPr>
            </a:br>
            <a:endParaRPr lang="en-TR" sz="12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TR" sz="4400" b="1" dirty="0">
                <a:solidFill>
                  <a:srgbClr val="3D8AFF"/>
                </a:solidFill>
                <a:latin typeface="Cambria" panose="02040503050406030204" pitchFamily="18" charset="0"/>
              </a:rPr>
              <a:t>SE(</a:t>
            </a:r>
            <a:r>
              <a:rPr lang="en-TR" sz="4400" i="1" dirty="0">
                <a:solidFill>
                  <a:srgbClr val="3D8AFF"/>
                </a:solidFill>
                <a:latin typeface="Cambria" panose="02040503050406030204" pitchFamily="18" charset="0"/>
              </a:rPr>
              <a:t>1111…111</a:t>
            </a:r>
            <a:r>
              <a:rPr lang="en-TR" sz="4400" b="1" dirty="0">
                <a:solidFill>
                  <a:srgbClr val="3D8AFF"/>
                </a:solidFill>
                <a:latin typeface="Cambria" panose="02040503050406030204" pitchFamily="18" charset="0"/>
              </a:rPr>
              <a:t>) </a:t>
            </a:r>
            <a:r>
              <a:rPr lang="en-TR" sz="4400" dirty="0">
                <a:latin typeface="Cambria" panose="02040503050406030204" pitchFamily="18" charset="0"/>
              </a:rPr>
              <a:t>= 0</a:t>
            </a:r>
          </a:p>
          <a:p>
            <a:pPr marL="0" indent="0" algn="ctr">
              <a:buNone/>
            </a:pPr>
            <a:r>
              <a:rPr lang="en-TR" sz="4400" dirty="0">
                <a:latin typeface="Cambria" panose="02040503050406030204" pitchFamily="18" charset="0"/>
              </a:rPr>
              <a:t>0 &lt; </a:t>
            </a:r>
            <a:r>
              <a:rPr lang="en-TR" sz="4400" b="1" dirty="0">
                <a:solidFill>
                  <a:srgbClr val="3D8AFF"/>
                </a:solidFill>
                <a:latin typeface="Cambria" panose="02040503050406030204" pitchFamily="18" charset="0"/>
              </a:rPr>
              <a:t>SE(</a:t>
            </a:r>
            <a:r>
              <a:rPr lang="en-TR" sz="4400" i="1" dirty="0">
                <a:solidFill>
                  <a:srgbClr val="3D8AFF"/>
                </a:solidFill>
                <a:latin typeface="Cambria" panose="02040503050406030204" pitchFamily="18" charset="0"/>
              </a:rPr>
              <a:t>1001…010</a:t>
            </a:r>
            <a:r>
              <a:rPr lang="en-TR" sz="4400" b="1" dirty="0">
                <a:solidFill>
                  <a:srgbClr val="3D8AFF"/>
                </a:solidFill>
                <a:latin typeface="Cambria" panose="02040503050406030204" pitchFamily="18" charset="0"/>
              </a:rPr>
              <a:t>)</a:t>
            </a:r>
            <a:r>
              <a:rPr lang="en-TR" sz="4400" b="1" dirty="0">
                <a:latin typeface="Cambria" panose="02040503050406030204" pitchFamily="18" charset="0"/>
              </a:rPr>
              <a:t> </a:t>
            </a:r>
            <a:r>
              <a:rPr lang="en-TR" sz="4400" dirty="0">
                <a:latin typeface="Cambria" panose="02040503050406030204" pitchFamily="18" charset="0"/>
              </a:rPr>
              <a:t>&lt; 1</a:t>
            </a:r>
          </a:p>
          <a:p>
            <a:pPr marL="0" indent="0">
              <a:buNone/>
            </a:pPr>
            <a:endParaRPr lang="en-TR" sz="2800" dirty="0"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87AB2-2E2B-0247-923D-3CFD71AE8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95" y="2076267"/>
            <a:ext cx="5139559" cy="131783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CE305D-720C-C44F-A284-4496472FE637}"/>
              </a:ext>
            </a:extLst>
          </p:cNvPr>
          <p:cNvCxnSpPr>
            <a:stCxn id="5" idx="3"/>
          </p:cNvCxnSpPr>
          <p:nvPr/>
        </p:nvCxnSpPr>
        <p:spPr>
          <a:xfrm flipV="1">
            <a:off x="5135165" y="2716537"/>
            <a:ext cx="4139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D09D84-AC48-3E45-9584-3FDCBD15CEDC}"/>
              </a:ext>
            </a:extLst>
          </p:cNvPr>
          <p:cNvSpPr txBox="1"/>
          <p:nvPr/>
        </p:nvSpPr>
        <p:spPr>
          <a:xfrm>
            <a:off x="5549164" y="2076267"/>
            <a:ext cx="35948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200" b="1" dirty="0">
                <a:latin typeface="Cambria" panose="02040503050406030204" pitchFamily="18" charset="0"/>
              </a:rPr>
              <a:t>Calculating probabilities:</a:t>
            </a:r>
          </a:p>
          <a:p>
            <a:endParaRPr lang="en-TR" sz="500" dirty="0">
              <a:latin typeface="Cambria" panose="02040503050406030204" pitchFamily="18" charset="0"/>
            </a:endParaRPr>
          </a:p>
          <a:p>
            <a:r>
              <a:rPr lang="en-TR" sz="2000" dirty="0">
                <a:latin typeface="Cambria" panose="02040503050406030204" pitchFamily="18" charset="0"/>
              </a:rPr>
              <a:t>Proportion of </a:t>
            </a:r>
            <a:r>
              <a:rPr lang="en-TR" sz="2000" i="1" dirty="0">
                <a:latin typeface="Cambria" panose="02040503050406030204" pitchFamily="18" charset="0"/>
              </a:rPr>
              <a:t>logic-1</a:t>
            </a:r>
            <a:r>
              <a:rPr lang="en-TR" sz="2000" dirty="0">
                <a:latin typeface="Cambria" panose="02040503050406030204" pitchFamily="18" charset="0"/>
              </a:rPr>
              <a:t> and </a:t>
            </a:r>
            <a:br>
              <a:rPr lang="en-TR" sz="2000" dirty="0">
                <a:latin typeface="Cambria" panose="02040503050406030204" pitchFamily="18" charset="0"/>
              </a:rPr>
            </a:br>
            <a:r>
              <a:rPr lang="en-TR" sz="2000" i="1" dirty="0">
                <a:latin typeface="Cambria" panose="02040503050406030204" pitchFamily="18" charset="0"/>
              </a:rPr>
              <a:t>logic-0</a:t>
            </a:r>
            <a:r>
              <a:rPr lang="en-TR" sz="2000" dirty="0">
                <a:latin typeface="Cambria" panose="02040503050406030204" pitchFamily="18" charset="0"/>
              </a:rPr>
              <a:t> values in the random bitstream</a:t>
            </a:r>
          </a:p>
        </p:txBody>
      </p:sp>
    </p:spTree>
    <p:extLst>
      <p:ext uri="{BB962C8B-B14F-4D97-AF65-F5344CB8AC3E}">
        <p14:creationId xmlns:p14="http://schemas.microsoft.com/office/powerpoint/2010/main" val="3916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Real Chip Characterization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EA4B-F65A-1E4B-9A9B-3264BA04040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Cambria" panose="02040503050406030204" pitchFamily="18" charset="0"/>
              </a:rPr>
              <a:t>At </a:t>
            </a:r>
            <a:r>
              <a:rPr lang="en-US" sz="3200" dirty="0">
                <a:solidFill>
                  <a:srgbClr val="3D8AFF"/>
                </a:solidFill>
                <a:latin typeface="Cambria" panose="02040503050406030204" pitchFamily="18" charset="0"/>
              </a:rPr>
              <a:t>50°C </a:t>
            </a:r>
            <a:r>
              <a:rPr lang="en-US" sz="3200" dirty="0">
                <a:latin typeface="Cambria" panose="02040503050406030204" pitchFamily="18" charset="0"/>
              </a:rPr>
              <a:t>and </a:t>
            </a:r>
            <a:r>
              <a:rPr lang="en-US" sz="3200" dirty="0">
                <a:solidFill>
                  <a:srgbClr val="3D8AFF"/>
                </a:solidFill>
                <a:latin typeface="Cambria" panose="02040503050406030204" pitchFamily="18" charset="0"/>
              </a:rPr>
              <a:t>nominal voltage:</a:t>
            </a:r>
          </a:p>
          <a:p>
            <a:pPr marL="0" indent="0">
              <a:buNone/>
            </a:pPr>
            <a:endParaRPr lang="en-TR" sz="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TR" sz="2800" dirty="0">
                <a:latin typeface="Cambria" panose="02040503050406030204" pitchFamily="18" charset="0"/>
              </a:rPr>
              <a:t>Repeatedly perform QUAC 1000 times and measure the Shannon Entropy of </a:t>
            </a:r>
            <a:r>
              <a:rPr lang="en-TR" sz="2800" dirty="0">
                <a:solidFill>
                  <a:srgbClr val="3D8AFF"/>
                </a:solidFill>
                <a:latin typeface="Cambria" panose="02040503050406030204" pitchFamily="18" charset="0"/>
              </a:rPr>
              <a:t>each bitline </a:t>
            </a:r>
            <a:r>
              <a:rPr lang="en-TR" sz="2800" dirty="0">
                <a:latin typeface="Cambria" panose="02040503050406030204" pitchFamily="18" charset="0"/>
              </a:rPr>
              <a:t>in</a:t>
            </a:r>
          </a:p>
          <a:p>
            <a:pPr marL="0" indent="0">
              <a:buNone/>
            </a:pPr>
            <a:r>
              <a:rPr lang="en-TR" sz="2800" dirty="0">
                <a:latin typeface="Cambria" panose="02040503050406030204" pitchFamily="18" charset="0"/>
              </a:rPr>
              <a:t>8K DRAM Segments (32K DRAM Rows),</a:t>
            </a:r>
          </a:p>
          <a:p>
            <a:pPr marL="0" indent="0">
              <a:buNone/>
            </a:pPr>
            <a:r>
              <a:rPr lang="en-US" sz="2800" dirty="0">
                <a:latin typeface="Cambria" panose="02040503050406030204" pitchFamily="18" charset="0"/>
              </a:rPr>
              <a:t>u</a:t>
            </a:r>
            <a:r>
              <a:rPr lang="en-TR" sz="2800" dirty="0">
                <a:latin typeface="Cambria" panose="02040503050406030204" pitchFamily="18" charset="0"/>
              </a:rPr>
              <a:t>sing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3D8AFF"/>
                </a:solidFill>
                <a:latin typeface="Cambria" panose="02040503050406030204" pitchFamily="18" charset="0"/>
              </a:rPr>
              <a:t>all</a:t>
            </a:r>
            <a:r>
              <a:rPr lang="en-TR" sz="2800" dirty="0">
                <a:solidFill>
                  <a:srgbClr val="3D8AFF"/>
                </a:solidFill>
                <a:latin typeface="Cambria" panose="02040503050406030204" pitchFamily="18" charset="0"/>
              </a:rPr>
              <a:t> 16 different four-bit data patterns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8FE38D-8381-204C-ADE2-8449531A08FD}"/>
              </a:ext>
            </a:extLst>
          </p:cNvPr>
          <p:cNvSpPr/>
          <p:nvPr/>
        </p:nvSpPr>
        <p:spPr>
          <a:xfrm>
            <a:off x="1327516" y="4418814"/>
            <a:ext cx="2586038" cy="33167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8FA073B-0870-0F46-A25D-1A7C1D3659BE}"/>
              </a:ext>
            </a:extLst>
          </p:cNvPr>
          <p:cNvSpPr/>
          <p:nvPr/>
        </p:nvSpPr>
        <p:spPr>
          <a:xfrm>
            <a:off x="1327516" y="5717763"/>
            <a:ext cx="2586038" cy="33167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D780D85-D332-D541-9FA7-9DA448804ECE}"/>
              </a:ext>
            </a:extLst>
          </p:cNvPr>
          <p:cNvSpPr/>
          <p:nvPr/>
        </p:nvSpPr>
        <p:spPr>
          <a:xfrm>
            <a:off x="1327516" y="5284780"/>
            <a:ext cx="2586038" cy="33167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F9B8DA9-3A89-934E-8100-B21B2B5F3FFA}"/>
              </a:ext>
            </a:extLst>
          </p:cNvPr>
          <p:cNvSpPr/>
          <p:nvPr/>
        </p:nvSpPr>
        <p:spPr>
          <a:xfrm>
            <a:off x="1327516" y="4851797"/>
            <a:ext cx="2586038" cy="33167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69B62C7-60D3-EA49-AC22-4B2EC698CA8E}"/>
              </a:ext>
            </a:extLst>
          </p:cNvPr>
          <p:cNvSpPr/>
          <p:nvPr/>
        </p:nvSpPr>
        <p:spPr>
          <a:xfrm>
            <a:off x="5497572" y="4418814"/>
            <a:ext cx="2586038" cy="33167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E40F7CE-57A2-7448-A629-4F7202D8DA66}"/>
              </a:ext>
            </a:extLst>
          </p:cNvPr>
          <p:cNvSpPr/>
          <p:nvPr/>
        </p:nvSpPr>
        <p:spPr>
          <a:xfrm>
            <a:off x="5497572" y="5717763"/>
            <a:ext cx="2586038" cy="33167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D278AA-AEFC-7043-97A5-C3F6EE91CFEE}"/>
              </a:ext>
            </a:extLst>
          </p:cNvPr>
          <p:cNvSpPr/>
          <p:nvPr/>
        </p:nvSpPr>
        <p:spPr>
          <a:xfrm>
            <a:off x="5497572" y="5284780"/>
            <a:ext cx="2586038" cy="33167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9D98964-3223-514F-B810-6E0FC35B9676}"/>
              </a:ext>
            </a:extLst>
          </p:cNvPr>
          <p:cNvSpPr/>
          <p:nvPr/>
        </p:nvSpPr>
        <p:spPr>
          <a:xfrm>
            <a:off x="5497572" y="4851797"/>
            <a:ext cx="2586038" cy="33167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3D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112D08-3A7F-0047-8A4E-7FDA0032095B}"/>
              </a:ext>
            </a:extLst>
          </p:cNvPr>
          <p:cNvSpPr txBox="1"/>
          <p:nvPr/>
        </p:nvSpPr>
        <p:spPr>
          <a:xfrm>
            <a:off x="223860" y="3895505"/>
            <a:ext cx="473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D8AFF"/>
                </a:solidFill>
                <a:latin typeface="Cambria" panose="02040503050406030204" pitchFamily="18" charset="0"/>
              </a:rPr>
              <a:t>Data pattern: </a:t>
            </a:r>
            <a:r>
              <a:rPr lang="en-TR" sz="2400" b="1" dirty="0">
                <a:solidFill>
                  <a:srgbClr val="3D8AFF"/>
                </a:solidFill>
                <a:latin typeface="Cambria" panose="02040503050406030204" pitchFamily="18" charset="0"/>
              </a:rPr>
              <a:t>1111 (four ones)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F3FDA6-7207-9A44-BC66-6AAB7B470D28}"/>
              </a:ext>
            </a:extLst>
          </p:cNvPr>
          <p:cNvSpPr txBox="1"/>
          <p:nvPr/>
        </p:nvSpPr>
        <p:spPr>
          <a:xfrm>
            <a:off x="5143650" y="3904131"/>
            <a:ext cx="329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D8AFF"/>
                </a:solidFill>
                <a:latin typeface="Cambria" panose="02040503050406030204" pitchFamily="18" charset="0"/>
              </a:rPr>
              <a:t>Data pattern: </a:t>
            </a:r>
            <a:r>
              <a:rPr lang="en-TR" sz="2400" b="1" dirty="0">
                <a:solidFill>
                  <a:srgbClr val="3D8AFF"/>
                </a:solidFill>
                <a:latin typeface="Cambria" panose="02040503050406030204" pitchFamily="18" charset="0"/>
              </a:rPr>
              <a:t>1000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3F1F87-207C-DD40-8ED5-E24DFCF033F3}"/>
              </a:ext>
            </a:extLst>
          </p:cNvPr>
          <p:cNvSpPr txBox="1"/>
          <p:nvPr/>
        </p:nvSpPr>
        <p:spPr>
          <a:xfrm>
            <a:off x="712934" y="5616459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R0</a:t>
            </a:r>
            <a:endParaRPr lang="en-US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FAB740-BFDE-2446-B3F9-483BD3E1D5BA}"/>
              </a:ext>
            </a:extLst>
          </p:cNvPr>
          <p:cNvSpPr txBox="1"/>
          <p:nvPr/>
        </p:nvSpPr>
        <p:spPr>
          <a:xfrm>
            <a:off x="719985" y="5198072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R1</a:t>
            </a:r>
            <a:endParaRPr lang="en-US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AE8D15-6AFB-CB44-83DB-F8B29F9AD9D7}"/>
              </a:ext>
            </a:extLst>
          </p:cNvPr>
          <p:cNvSpPr txBox="1"/>
          <p:nvPr/>
        </p:nvSpPr>
        <p:spPr>
          <a:xfrm>
            <a:off x="709611" y="4779337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R2</a:t>
            </a:r>
            <a:endParaRPr lang="en-US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D8611C-06F3-E646-883A-C4A58DDBA419}"/>
              </a:ext>
            </a:extLst>
          </p:cNvPr>
          <p:cNvSpPr txBox="1"/>
          <p:nvPr/>
        </p:nvSpPr>
        <p:spPr>
          <a:xfrm>
            <a:off x="719985" y="4320946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R3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C625F2-F414-F34F-8B6A-57C2785B5BF0}"/>
              </a:ext>
            </a:extLst>
          </p:cNvPr>
          <p:cNvSpPr txBox="1"/>
          <p:nvPr/>
        </p:nvSpPr>
        <p:spPr>
          <a:xfrm>
            <a:off x="4921134" y="5616459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R0</a:t>
            </a:r>
            <a:endParaRPr lang="en-US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995110-60FE-D546-B51D-C907E4EF5EDE}"/>
              </a:ext>
            </a:extLst>
          </p:cNvPr>
          <p:cNvSpPr txBox="1"/>
          <p:nvPr/>
        </p:nvSpPr>
        <p:spPr>
          <a:xfrm>
            <a:off x="4928185" y="5198072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R1</a:t>
            </a:r>
            <a:endParaRPr lang="en-US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1AC052-4F5E-EF42-A224-48382C2C08B7}"/>
              </a:ext>
            </a:extLst>
          </p:cNvPr>
          <p:cNvSpPr txBox="1"/>
          <p:nvPr/>
        </p:nvSpPr>
        <p:spPr>
          <a:xfrm>
            <a:off x="4917811" y="4779337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R2</a:t>
            </a:r>
            <a:endParaRPr lang="en-US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AB29DF-D07A-B54D-A1FB-69869F66300C}"/>
              </a:ext>
            </a:extLst>
          </p:cNvPr>
          <p:cNvSpPr txBox="1"/>
          <p:nvPr/>
        </p:nvSpPr>
        <p:spPr>
          <a:xfrm>
            <a:off x="4928185" y="4320946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R3</a:t>
            </a:r>
            <a:endParaRPr lang="en-US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D5DAEF-750A-4F93-AE0B-C7C49AF40859}"/>
              </a:ext>
            </a:extLst>
          </p:cNvPr>
          <p:cNvSpPr txBox="1"/>
          <p:nvPr/>
        </p:nvSpPr>
        <p:spPr>
          <a:xfrm rot="16200000">
            <a:off x="4024606" y="5076315"/>
            <a:ext cx="1625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TR" sz="1800" b="1" dirty="0">
                <a:solidFill>
                  <a:srgbClr val="3D8AFF"/>
                </a:solidFill>
                <a:latin typeface="Cambria" panose="02040503050406030204" pitchFamily="18" charset="0"/>
              </a:rPr>
              <a:t>1000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74FA6B-AAE9-4347-A5A0-778DAFEA5034}"/>
              </a:ext>
            </a:extLst>
          </p:cNvPr>
          <p:cNvSpPr txBox="1"/>
          <p:nvPr/>
        </p:nvSpPr>
        <p:spPr>
          <a:xfrm rot="16200000">
            <a:off x="-169455" y="5084941"/>
            <a:ext cx="1591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sz="1800" b="1" dirty="0">
                <a:solidFill>
                  <a:srgbClr val="3D8AFF"/>
                </a:solidFill>
                <a:latin typeface="Cambria" panose="02040503050406030204" pitchFamily="18" charset="0"/>
              </a:rPr>
              <a:t>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Data Pattern Dependence</a:t>
            </a:r>
            <a:endParaRPr lang="en-US" sz="48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321633-842D-8A43-A2FC-FD4D0091E136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sz="3600" dirty="0">
                <a:latin typeface="Cambria" panose="02040503050406030204" pitchFamily="18" charset="0"/>
              </a:rPr>
              <a:t>Calculate </a:t>
            </a:r>
            <a:r>
              <a:rPr lang="en-TR" sz="3600" i="1" dirty="0">
                <a:latin typeface="Cambria" panose="02040503050406030204" pitchFamily="18" charset="0"/>
              </a:rPr>
              <a:t>cache block entropy (CBE)</a:t>
            </a:r>
          </a:p>
          <a:p>
            <a:pPr marL="0" indent="0">
              <a:buNone/>
            </a:pPr>
            <a:endParaRPr lang="en-TR" sz="3200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3200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TR" sz="300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Cambria" panose="02040503050406030204" pitchFamily="18" charset="0"/>
              </a:rPr>
              <a:t>Metrics based on CBE:</a:t>
            </a:r>
          </a:p>
          <a:p>
            <a:pPr marL="0" indent="0">
              <a:buNone/>
            </a:pPr>
            <a:endParaRPr lang="en-US" sz="700" dirty="0">
              <a:latin typeface="Cambria" panose="02040503050406030204" pitchFamily="18" charset="0"/>
            </a:endParaRP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3D8AFF"/>
                </a:solidFill>
                <a:latin typeface="Cambria" panose="02040503050406030204" pitchFamily="18" charset="0"/>
              </a:rPr>
              <a:t>Average CBE:</a:t>
            </a:r>
            <a:r>
              <a:rPr lang="en-US" sz="3600" dirty="0">
                <a:solidFill>
                  <a:srgbClr val="3D8AFF"/>
                </a:solidFill>
                <a:latin typeface="Cambria" panose="02040503050406030204" pitchFamily="18" charset="0"/>
              </a:rPr>
              <a:t> </a:t>
            </a:r>
            <a:r>
              <a:rPr lang="en-US" sz="3600" i="1" dirty="0">
                <a:latin typeface="Cambria" panose="02040503050406030204" pitchFamily="18" charset="0"/>
              </a:rPr>
              <a:t>Average</a:t>
            </a:r>
            <a:r>
              <a:rPr lang="en-US" sz="3600" dirty="0">
                <a:latin typeface="Cambria" panose="02040503050406030204" pitchFamily="18" charset="0"/>
              </a:rPr>
              <a:t> entropy across all cache blocks in a module</a:t>
            </a:r>
          </a:p>
          <a:p>
            <a:pPr marL="0" indent="0">
              <a:buNone/>
            </a:pPr>
            <a:endParaRPr lang="en-US" sz="100" dirty="0">
              <a:latin typeface="Cambria" panose="02040503050406030204" pitchFamily="18" charset="0"/>
            </a:endParaRPr>
          </a:p>
          <a:p>
            <a:pPr marL="742950" indent="-742950">
              <a:buFont typeface="+mj-lt"/>
              <a:buAutoNum type="arabicPeriod" startAt="2"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Maximum CBE: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600" i="1" dirty="0">
                <a:latin typeface="Cambria" panose="02040503050406030204" pitchFamily="18" charset="0"/>
              </a:rPr>
              <a:t>Maximum</a:t>
            </a:r>
            <a:r>
              <a:rPr lang="en-US" sz="3600" dirty="0">
                <a:latin typeface="Cambria" panose="02040503050406030204" pitchFamily="18" charset="0"/>
              </a:rPr>
              <a:t> of the cache block entropies in a module</a:t>
            </a:r>
            <a:endParaRPr lang="en-TR" sz="3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TR" sz="3200" dirty="0">
              <a:latin typeface="Cambria" panose="020405030504060302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616A7C-2B14-5747-A1EE-445ADFBBA34F}"/>
                  </a:ext>
                </a:extLst>
              </p:cNvPr>
              <p:cNvSpPr/>
              <p:nvPr/>
            </p:nvSpPr>
            <p:spPr>
              <a:xfrm>
                <a:off x="597240" y="1676244"/>
                <a:ext cx="7945124" cy="1284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TR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𝑏𝑖𝑡𝑙𝑖𝑛𝑒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𝑒𝑛𝑡𝑟𝑜𝑝𝑖𝑒𝑠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𝑐𝑎𝑐h𝑒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𝑏𝑙𝑜𝑐𝑘</m:t>
                          </m:r>
                        </m:e>
                      </m:nary>
                    </m:oMath>
                  </m:oMathPara>
                </a14:m>
                <a:endParaRPr lang="en-TR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616A7C-2B14-5747-A1EE-445ADFBBA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40" y="1676244"/>
                <a:ext cx="7945124" cy="1284839"/>
              </a:xfrm>
              <a:prstGeom prst="rect">
                <a:avLst/>
              </a:prstGeom>
              <a:blipFill>
                <a:blip r:embed="rId3"/>
                <a:stretch>
                  <a:fillRect l="-17412" t="-134314" b="-185294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23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F907183-9B77-0F4C-84D7-1B5250CB5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6577" r="12576"/>
          <a:stretch/>
        </p:blipFill>
        <p:spPr>
          <a:xfrm>
            <a:off x="972491" y="1205802"/>
            <a:ext cx="7288466" cy="3194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Data Pattern Dependence</a:t>
            </a:r>
            <a:endParaRPr lang="en-US" sz="48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40BA55-F5BB-9342-BF0E-5A21F5632276}"/>
              </a:ext>
            </a:extLst>
          </p:cNvPr>
          <p:cNvSpPr/>
          <p:nvPr/>
        </p:nvSpPr>
        <p:spPr>
          <a:xfrm>
            <a:off x="0" y="4620889"/>
            <a:ext cx="9144000" cy="584775"/>
          </a:xfrm>
          <a:prstGeom prst="rect">
            <a:avLst/>
          </a:prstGeom>
          <a:solidFill>
            <a:srgbClr val="3D8AFF"/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Entropy varies with data pattern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C2CE9B-51AA-984D-B809-7A9E9EDA80C8}"/>
              </a:ext>
            </a:extLst>
          </p:cNvPr>
          <p:cNvSpPr/>
          <p:nvPr/>
        </p:nvSpPr>
        <p:spPr>
          <a:xfrm>
            <a:off x="0" y="5459309"/>
            <a:ext cx="9143999" cy="584775"/>
          </a:xfrm>
          <a:prstGeom prst="rect">
            <a:avLst/>
          </a:prstGeom>
          <a:solidFill>
            <a:srgbClr val="3D8AFF"/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Highest average entropy with pattern </a:t>
            </a:r>
            <a:r>
              <a:rPr 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“0111”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DBB431-5823-7B48-BC13-398F7534AFAF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543020" y="1452955"/>
            <a:ext cx="758685" cy="14937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909CB50-75F3-4270-8BC8-ED3AFCD21B0D}"/>
              </a:ext>
            </a:extLst>
          </p:cNvPr>
          <p:cNvSpPr/>
          <p:nvPr/>
        </p:nvSpPr>
        <p:spPr>
          <a:xfrm>
            <a:off x="4220849" y="2808714"/>
            <a:ext cx="552118" cy="94242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8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90341-C3A9-1E40-9CE1-51E7608D6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38" y="1508968"/>
            <a:ext cx="8116584" cy="3703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Spatial Distribution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361C5FBE-B9BC-1242-837B-06F2EAC67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91" y="813916"/>
                <a:ext cx="8987622" cy="5596161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TR" sz="2400" dirty="0"/>
                        <m:t>Segment</m:t>
                      </m:r>
                      <m:r>
                        <m:rPr>
                          <m:nor/>
                        </m:rPr>
                        <a:rPr lang="en-TR" sz="2400" dirty="0"/>
                        <m:t> </m:t>
                      </m:r>
                      <m:r>
                        <m:rPr>
                          <m:nor/>
                        </m:rPr>
                        <a:rPr lang="en-TR" sz="2400" dirty="0"/>
                        <m:t>entropy</m:t>
                      </m:r>
                      <m:r>
                        <m:rPr>
                          <m:nor/>
                        </m:rPr>
                        <a:rPr lang="en-TR" sz="2400" dirty="0"/>
                        <m:t> 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T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𝑏𝑖𝑡𝑙𝑖𝑛𝑒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𝑒𝑛𝑡𝑟𝑜𝑝𝑖𝑒𝑠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𝑠𝑒𝑔𝑚𝑒𝑛𝑡</m:t>
                          </m:r>
                        </m:e>
                      </m:nary>
                    </m:oMath>
                  </m:oMathPara>
                </a14:m>
                <a:endParaRPr lang="en-TR" sz="2400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361C5FBE-B9BC-1242-837B-06F2EAC67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91" y="813916"/>
                <a:ext cx="8987622" cy="5596161"/>
              </a:xfrm>
              <a:prstGeom prst="rect">
                <a:avLst/>
              </a:prstGeom>
              <a:blipFill>
                <a:blip r:embed="rId4"/>
                <a:stretch>
                  <a:fillRect t="-24490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84482-7987-0243-8203-9325C311B3C0}"/>
              </a:ext>
            </a:extLst>
          </p:cNvPr>
          <p:cNvSpPr/>
          <p:nvPr/>
        </p:nvSpPr>
        <p:spPr>
          <a:xfrm>
            <a:off x="-2199" y="5323582"/>
            <a:ext cx="9144000" cy="1077218"/>
          </a:xfrm>
          <a:prstGeom prst="rect">
            <a:avLst/>
          </a:prstGeom>
          <a:solidFill>
            <a:srgbClr val="3D8AFF"/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Segment entropy behavior is different </a:t>
            </a:r>
            <a:b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for different modules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CB522E-0D69-5149-84F3-E2D4E93CEBF6}"/>
              </a:ext>
            </a:extLst>
          </p:cNvPr>
          <p:cNvCxnSpPr>
            <a:cxnSpLocks/>
          </p:cNvCxnSpPr>
          <p:nvPr/>
        </p:nvCxnSpPr>
        <p:spPr>
          <a:xfrm flipH="1">
            <a:off x="2178121" y="2062651"/>
            <a:ext cx="873838" cy="6096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0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90341-C3A9-1E40-9CE1-51E7608D6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38" y="1508968"/>
            <a:ext cx="8116584" cy="3703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Spatial Distribution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361C5FBE-B9BC-1242-837B-06F2EAC67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91" y="813916"/>
                <a:ext cx="8987622" cy="5596161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TR" sz="2400" dirty="0"/>
                        <m:t>Segment</m:t>
                      </m:r>
                      <m:r>
                        <m:rPr>
                          <m:nor/>
                        </m:rPr>
                        <a:rPr lang="en-TR" sz="2400" dirty="0"/>
                        <m:t> </m:t>
                      </m:r>
                      <m:r>
                        <m:rPr>
                          <m:nor/>
                        </m:rPr>
                        <a:rPr lang="en-TR" sz="2400" dirty="0"/>
                        <m:t>entropy</m:t>
                      </m:r>
                      <m:r>
                        <m:rPr>
                          <m:nor/>
                        </m:rPr>
                        <a:rPr lang="en-TR" sz="2400" dirty="0"/>
                        <m:t> 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T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𝑏𝑖𝑡𝑙𝑖𝑛𝑒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𝑒𝑛𝑡𝑟𝑜𝑝𝑖𝑒𝑠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𝑠𝑒𝑔𝑚𝑒𝑛𝑡</m:t>
                          </m:r>
                        </m:e>
                      </m:nary>
                    </m:oMath>
                  </m:oMathPara>
                </a14:m>
                <a:endParaRPr lang="en-TR" sz="2400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361C5FBE-B9BC-1242-837B-06F2EAC67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91" y="813916"/>
                <a:ext cx="8987622" cy="5596161"/>
              </a:xfrm>
              <a:prstGeom prst="rect">
                <a:avLst/>
              </a:prstGeom>
              <a:blipFill>
                <a:blip r:embed="rId4"/>
                <a:stretch>
                  <a:fillRect t="-24490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EF8260-C29A-C449-A581-2D03BA103D0B}"/>
              </a:ext>
            </a:extLst>
          </p:cNvPr>
          <p:cNvSpPr/>
          <p:nvPr/>
        </p:nvSpPr>
        <p:spPr>
          <a:xfrm>
            <a:off x="0" y="5318172"/>
            <a:ext cx="9144000" cy="1077218"/>
          </a:xfrm>
          <a:prstGeom prst="rect">
            <a:avLst/>
          </a:prstGeom>
          <a:solidFill>
            <a:srgbClr val="3D8AFF"/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Entropy significantly increases towards </a:t>
            </a:r>
            <a:b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the end of the DRAM bank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2BA405-B831-DC45-94A5-4B365A14A05A}"/>
              </a:ext>
            </a:extLst>
          </p:cNvPr>
          <p:cNvSpPr/>
          <p:nvPr/>
        </p:nvSpPr>
        <p:spPr>
          <a:xfrm>
            <a:off x="7817618" y="1587638"/>
            <a:ext cx="729804" cy="29542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2442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25F2-0981-4244-B013-A340FEBA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/>
              <a:t>Use Cases of True Random Numbers</a:t>
            </a:r>
            <a:endParaRPr lang="en-TR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4EE1A-6719-914C-8A26-18442A88EE7A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TR" sz="2900" dirty="0">
                <a:latin typeface="Cambria" panose="02040503050406030204" pitchFamily="18" charset="0"/>
              </a:rPr>
              <a:t>High-quality true </a:t>
            </a:r>
            <a:r>
              <a:rPr lang="en-US" sz="2900" dirty="0">
                <a:latin typeface="Cambria" panose="02040503050406030204" pitchFamily="18" charset="0"/>
              </a:rPr>
              <a:t>random numbers</a:t>
            </a:r>
            <a:r>
              <a:rPr lang="tr-TR" sz="2900" dirty="0">
                <a:latin typeface="Cambria" panose="02040503050406030204" pitchFamily="18" charset="0"/>
              </a:rPr>
              <a:t> </a:t>
            </a:r>
            <a:br>
              <a:rPr lang="en-US" sz="2900" dirty="0">
                <a:latin typeface="Cambria" panose="02040503050406030204" pitchFamily="18" charset="0"/>
              </a:rPr>
            </a:br>
            <a:r>
              <a:rPr lang="en-TR" sz="2900" dirty="0">
                <a:latin typeface="Cambria" panose="02040503050406030204" pitchFamily="18" charset="0"/>
              </a:rPr>
              <a:t>are </a:t>
            </a:r>
            <a:r>
              <a:rPr lang="en-US" sz="2900" dirty="0">
                <a:solidFill>
                  <a:srgbClr val="3D8AFF"/>
                </a:solidFill>
                <a:latin typeface="Cambria" panose="02040503050406030204" pitchFamily="18" charset="0"/>
              </a:rPr>
              <a:t>critical</a:t>
            </a:r>
            <a:r>
              <a:rPr lang="en-TR" sz="2900" dirty="0">
                <a:latin typeface="Cambria" panose="02040503050406030204" pitchFamily="18" charset="0"/>
              </a:rPr>
              <a:t> to </a:t>
            </a:r>
            <a:r>
              <a:rPr lang="en-TR" sz="2900" dirty="0">
                <a:solidFill>
                  <a:srgbClr val="3D8AFF"/>
                </a:solidFill>
                <a:latin typeface="Cambria" panose="02040503050406030204" pitchFamily="18" charset="0"/>
              </a:rPr>
              <a:t>many applications</a:t>
            </a:r>
          </a:p>
          <a:p>
            <a:pPr marL="0" indent="0">
              <a:buNone/>
            </a:pPr>
            <a:endParaRPr lang="tr-TR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tr-T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tr-TR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TR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TR" sz="2900" dirty="0">
                <a:latin typeface="Cambria" panose="02040503050406030204" pitchFamily="18" charset="0"/>
              </a:rPr>
              <a:t>True random numbers can </a:t>
            </a:r>
            <a:r>
              <a:rPr lang="en-TR" sz="2900" dirty="0">
                <a:solidFill>
                  <a:srgbClr val="FF0000"/>
                </a:solidFill>
                <a:latin typeface="Cambria" panose="02040503050406030204" pitchFamily="18" charset="0"/>
              </a:rPr>
              <a:t>only</a:t>
            </a:r>
            <a:r>
              <a:rPr lang="en-TR" sz="2900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TR" sz="2900" dirty="0">
                <a:latin typeface="Cambria" panose="02040503050406030204" pitchFamily="18" charset="0"/>
              </a:rPr>
              <a:t>be obtained </a:t>
            </a:r>
            <a:br>
              <a:rPr lang="en-US" sz="2900" dirty="0">
                <a:latin typeface="Cambria" panose="02040503050406030204" pitchFamily="18" charset="0"/>
              </a:rPr>
            </a:br>
            <a:r>
              <a:rPr lang="en-TR" sz="2900" dirty="0">
                <a:latin typeface="Cambria" panose="02040503050406030204" pitchFamily="18" charset="0"/>
              </a:rPr>
              <a:t>by sampling random physical processes</a:t>
            </a:r>
          </a:p>
          <a:p>
            <a:pPr marL="0" indent="0">
              <a:buNone/>
            </a:pPr>
            <a:endParaRPr lang="en-TR" sz="1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TR" sz="2900" dirty="0">
                <a:latin typeface="Cambria" panose="02040503050406030204" pitchFamily="18" charset="0"/>
              </a:rPr>
              <a:t>Unfortunately, </a:t>
            </a:r>
            <a:r>
              <a:rPr lang="en-TR" sz="2900" dirty="0">
                <a:solidFill>
                  <a:srgbClr val="FF0000"/>
                </a:solidFill>
                <a:latin typeface="Cambria" panose="02040503050406030204" pitchFamily="18" charset="0"/>
              </a:rPr>
              <a:t>not all computing systems </a:t>
            </a:r>
            <a:r>
              <a:rPr lang="en-TR" sz="2900" dirty="0">
                <a:latin typeface="Cambria" panose="02040503050406030204" pitchFamily="18" charset="0"/>
              </a:rPr>
              <a:t>are equipped with </a:t>
            </a:r>
            <a:r>
              <a:rPr lang="en-TR" sz="2900" dirty="0">
                <a:solidFill>
                  <a:srgbClr val="FF0000"/>
                </a:solidFill>
                <a:latin typeface="Cambria" panose="02040503050406030204" pitchFamily="18" charset="0"/>
              </a:rPr>
              <a:t>TRNG hardware </a:t>
            </a:r>
            <a:r>
              <a:rPr lang="en-TR" sz="2900" dirty="0">
                <a:latin typeface="Cambria" panose="02040503050406030204" pitchFamily="18" charset="0"/>
              </a:rPr>
              <a:t>(e.g., </a:t>
            </a:r>
            <a:r>
              <a:rPr lang="en-US" sz="2900" dirty="0">
                <a:latin typeface="Cambria" panose="02040503050406030204" pitchFamily="18" charset="0"/>
              </a:rPr>
              <a:t>dedicated circuitry</a:t>
            </a:r>
            <a:r>
              <a:rPr lang="en-TR" sz="2900" dirty="0">
                <a:latin typeface="Cambria" panose="02040503050406030204" pitchFamily="18" charset="0"/>
              </a:rPr>
              <a:t>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D52D98-7054-41CA-BA57-33691B939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045" y="1955944"/>
            <a:ext cx="2653687" cy="2371508"/>
          </a:xfrm>
          <a:prstGeom prst="rect">
            <a:avLst/>
          </a:prstGeom>
        </p:spPr>
      </p:pic>
      <p:pic>
        <p:nvPicPr>
          <p:cNvPr id="1030" name="Picture 6" descr="Hash free icon">
            <a:extLst>
              <a:ext uri="{FF2B5EF4-FFF2-40B4-BE49-F238E27FC236}">
                <a16:creationId xmlns:a16="http://schemas.microsoft.com/office/drawing/2014/main" id="{91D542E0-E62A-4FF6-A339-3059825F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0" y="1955943"/>
            <a:ext cx="2371509" cy="237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o Secure Data Labeling for Machine Learning? | Skyl.ai">
            <a:extLst>
              <a:ext uri="{FF2B5EF4-FFF2-40B4-BE49-F238E27FC236}">
                <a16:creationId xmlns:a16="http://schemas.microsoft.com/office/drawing/2014/main" id="{6DEE937E-F425-1041-B7C7-944061F39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59" y="1955944"/>
            <a:ext cx="2933181" cy="237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10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6FC9-B6D3-2D44-96CC-BAD77FA7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800" dirty="0"/>
              <a:t>Takeaways: QUAC 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377FE-8365-004C-89BE-9B389494C5AE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sz="3600" dirty="0">
                <a:latin typeface="Cambria" panose="02040503050406030204" pitchFamily="18" charset="0"/>
              </a:rPr>
              <a:t>We observe that </a:t>
            </a:r>
            <a:r>
              <a:rPr lang="en-TR" sz="3600" dirty="0">
                <a:solidFill>
                  <a:srgbClr val="3D8AFF"/>
                </a:solidFill>
                <a:latin typeface="Cambria" panose="02040503050406030204" pitchFamily="18" charset="0"/>
              </a:rPr>
              <a:t>entropy</a:t>
            </a:r>
            <a:r>
              <a:rPr lang="en-US" sz="3600" dirty="0">
                <a:solidFill>
                  <a:srgbClr val="3D8AFF"/>
                </a:solidFill>
                <a:latin typeface="Cambria" panose="02040503050406030204" pitchFamily="18" charset="0"/>
              </a:rPr>
              <a:t> resulting from</a:t>
            </a:r>
            <a:br>
              <a:rPr lang="en-US" sz="3600" dirty="0">
                <a:solidFill>
                  <a:srgbClr val="3D8AFF"/>
                </a:solidFill>
                <a:latin typeface="Cambria" panose="02040503050406030204" pitchFamily="18" charset="0"/>
              </a:rPr>
            </a:br>
            <a:r>
              <a:rPr lang="en-TR" sz="3600" dirty="0">
                <a:solidFill>
                  <a:srgbClr val="3D8AFF"/>
                </a:solidFill>
                <a:latin typeface="Cambria" panose="02040503050406030204" pitchFamily="18" charset="0"/>
              </a:rPr>
              <a:t>QUAC operations change</a:t>
            </a:r>
            <a:r>
              <a:rPr lang="tr-TR" sz="3600" dirty="0">
                <a:solidFill>
                  <a:srgbClr val="3D8AFF"/>
                </a:solidFill>
                <a:latin typeface="Cambria" panose="02040503050406030204" pitchFamily="18" charset="0"/>
              </a:rPr>
              <a:t>s</a:t>
            </a:r>
            <a:r>
              <a:rPr lang="en-TR" sz="36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TR" sz="3600" dirty="0">
                <a:latin typeface="Cambria" panose="02040503050406030204" pitchFamily="18" charset="0"/>
              </a:rPr>
              <a:t>according to the</a:t>
            </a:r>
            <a:br>
              <a:rPr lang="tr-TR" sz="3600" dirty="0">
                <a:latin typeface="Cambria" panose="02040503050406030204" pitchFamily="18" charset="0"/>
              </a:rPr>
            </a:br>
            <a:endParaRPr lang="en-TR" sz="1400" dirty="0">
              <a:latin typeface="Cambria" panose="02040503050406030204" pitchFamily="18" charset="0"/>
            </a:endParaRPr>
          </a:p>
          <a:p>
            <a:r>
              <a:rPr lang="en-US" sz="3600" dirty="0">
                <a:solidFill>
                  <a:srgbClr val="3D8AFF"/>
                </a:solidFill>
                <a:latin typeface="Cambria" panose="02040503050406030204" pitchFamily="18" charset="0"/>
              </a:rPr>
              <a:t>d</a:t>
            </a:r>
            <a:r>
              <a:rPr lang="en-TR" sz="3600" dirty="0">
                <a:solidFill>
                  <a:srgbClr val="3D8AFF"/>
                </a:solidFill>
                <a:latin typeface="Cambria" panose="02040503050406030204" pitchFamily="18" charset="0"/>
              </a:rPr>
              <a:t>ata pattern </a:t>
            </a:r>
            <a:r>
              <a:rPr lang="en-TR" sz="3600" dirty="0">
                <a:latin typeface="Cambria" panose="02040503050406030204" pitchFamily="18" charset="0"/>
              </a:rPr>
              <a:t>used in initialization</a:t>
            </a:r>
          </a:p>
          <a:p>
            <a:r>
              <a:rPr lang="en-TR" sz="3600" dirty="0">
                <a:solidFill>
                  <a:srgbClr val="3D8AFF"/>
                </a:solidFill>
                <a:latin typeface="Cambria" panose="02040503050406030204" pitchFamily="18" charset="0"/>
              </a:rPr>
              <a:t>physical location </a:t>
            </a:r>
            <a:r>
              <a:rPr lang="en-TR" sz="3600" dirty="0">
                <a:latin typeface="Cambria" panose="02040503050406030204" pitchFamily="18" charset="0"/>
              </a:rPr>
              <a:t>of DRAM segments</a:t>
            </a:r>
            <a:br>
              <a:rPr lang="tr-TR" sz="3600" dirty="0">
                <a:latin typeface="Cambria" panose="02040503050406030204" pitchFamily="18" charset="0"/>
              </a:rPr>
            </a:br>
            <a:endParaRPr lang="en-TR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Cambria" panose="02040503050406030204" pitchFamily="18" charset="0"/>
              </a:rPr>
              <a:t>a</a:t>
            </a:r>
            <a:r>
              <a:rPr lang="en-TR" sz="3600" dirty="0">
                <a:latin typeface="Cambria" panose="02040503050406030204" pitchFamily="18" charset="0"/>
              </a:rPr>
              <a:t>ttributed to:</a:t>
            </a:r>
            <a:br>
              <a:rPr lang="tr-TR" sz="2400" dirty="0">
                <a:latin typeface="Cambria" panose="02040503050406030204" pitchFamily="18" charset="0"/>
              </a:rPr>
            </a:br>
            <a:endParaRPr lang="en-TR" sz="1400" dirty="0">
              <a:latin typeface="Cambria" panose="02040503050406030204" pitchFamily="18" charset="0"/>
            </a:endParaRPr>
          </a:p>
          <a:p>
            <a:r>
              <a:rPr lang="en-TR" sz="3600" dirty="0">
                <a:solidFill>
                  <a:srgbClr val="3D8AFF"/>
                </a:solidFill>
                <a:latin typeface="Cambria" panose="02040503050406030204" pitchFamily="18" charset="0"/>
              </a:rPr>
              <a:t>systematic manufacturing process variation</a:t>
            </a:r>
          </a:p>
          <a:p>
            <a:r>
              <a:rPr lang="en-US" sz="3600" dirty="0">
                <a:solidFill>
                  <a:srgbClr val="3D8AFF"/>
                </a:solidFill>
                <a:latin typeface="Cambria" panose="02040503050406030204" pitchFamily="18" charset="0"/>
              </a:rPr>
              <a:t>d</a:t>
            </a:r>
            <a:r>
              <a:rPr lang="en-TR" sz="3600" dirty="0">
                <a:solidFill>
                  <a:srgbClr val="3D8AFF"/>
                </a:solidFill>
                <a:latin typeface="Cambria" panose="02040503050406030204" pitchFamily="18" charset="0"/>
              </a:rPr>
              <a:t>esign-induced variation</a:t>
            </a:r>
          </a:p>
          <a:p>
            <a:endParaRPr lang="en-TR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QUAC-</a:t>
            </a:r>
            <a:r>
              <a:rPr lang="tr-TR" dirty="0" err="1"/>
              <a:t>TRNG’s</a:t>
            </a:r>
            <a:r>
              <a:rPr lang="tr-TR" dirty="0"/>
              <a:t> </a:t>
            </a:r>
            <a:r>
              <a:rPr lang="tr-TR" dirty="0" err="1"/>
              <a:t>Quality</a:t>
            </a:r>
            <a:endParaRPr lang="en-US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F2CFE6-55CB-224D-964E-C5D0FCD34535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dirty="0">
                <a:latin typeface="Cambria" panose="02040503050406030204" pitchFamily="18" charset="0"/>
              </a:rPr>
              <a:t>Two experiments:</a:t>
            </a: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TR" sz="1100" dirty="0">
              <a:latin typeface="Cambria" panose="02040503050406030204" pitchFamily="18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TR" dirty="0">
                <a:latin typeface="Cambria" panose="02040503050406030204" pitchFamily="18" charset="0"/>
              </a:rPr>
              <a:t>Collect bitstreams by repeatedly sampling bitlines after QUAC operations</a:t>
            </a:r>
            <a:endParaRPr lang="en-TR" b="1" dirty="0">
              <a:latin typeface="Cambria" panose="020405030504060302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TR" sz="2800" dirty="0">
                <a:latin typeface="Cambria" panose="02040503050406030204" pitchFamily="18" charset="0"/>
              </a:rPr>
              <a:t>1 Mb bitstreams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TR" sz="2800" dirty="0">
                <a:latin typeface="Cambria" panose="02040503050406030204" pitchFamily="18" charset="0"/>
              </a:rPr>
              <a:t>Post-processing: Von Neumann Corrector</a:t>
            </a:r>
            <a:endParaRPr lang="en-US" sz="2800" dirty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TR" sz="1200" dirty="0">
              <a:latin typeface="Cambria" panose="02040503050406030204" pitchFamily="18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TR" dirty="0">
                <a:latin typeface="Cambria" panose="02040503050406030204" pitchFamily="18" charset="0"/>
              </a:rPr>
              <a:t>Collect bitstreams using QUAC-TRNG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TR" sz="2800" dirty="0">
                <a:latin typeface="Cambria" panose="02040503050406030204" pitchFamily="18" charset="0"/>
              </a:rPr>
              <a:t>1 Gb bitstreams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TR" sz="2800" dirty="0">
                <a:latin typeface="Cambria" panose="02040503050406030204" pitchFamily="18" charset="0"/>
              </a:rPr>
              <a:t>Post-processing: SHA-256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18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QUAC-</a:t>
            </a:r>
            <a:r>
              <a:rPr lang="tr-TR" dirty="0" err="1"/>
              <a:t>TRNG’s</a:t>
            </a:r>
            <a:r>
              <a:rPr lang="tr-TR" dirty="0"/>
              <a:t> </a:t>
            </a:r>
            <a:r>
              <a:rPr lang="tr-TR" dirty="0" err="1"/>
              <a:t>Quality</a:t>
            </a:r>
            <a:endParaRPr lang="en-US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F2CFE6-55CB-224D-964E-C5D0FCD34535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dirty="0">
                <a:latin typeface="Cambria" panose="02040503050406030204" pitchFamily="18" charset="0"/>
              </a:rPr>
              <a:t>Two experiments:</a:t>
            </a: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TR" sz="1100" dirty="0">
              <a:latin typeface="Cambria" panose="02040503050406030204" pitchFamily="18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TR" dirty="0">
                <a:latin typeface="Cambria" panose="02040503050406030204" pitchFamily="18" charset="0"/>
              </a:rPr>
              <a:t>Collect bitstreams by repeatedly sampling bitlines after QUAC operations</a:t>
            </a:r>
            <a:endParaRPr lang="en-TR" b="1" dirty="0">
              <a:latin typeface="Cambria" panose="020405030504060302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TR" sz="2800" dirty="0">
                <a:latin typeface="Cambria" panose="02040503050406030204" pitchFamily="18" charset="0"/>
              </a:rPr>
              <a:t>1 Mb bitstreams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TR" sz="2800" dirty="0">
                <a:latin typeface="Cambria" panose="02040503050406030204" pitchFamily="18" charset="0"/>
              </a:rPr>
              <a:t>Post-processing: Von Neumann Corrector</a:t>
            </a:r>
            <a:endParaRPr lang="en-US" sz="2800" dirty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TR" sz="1200" dirty="0">
              <a:latin typeface="Cambria" panose="02040503050406030204" pitchFamily="18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TR" dirty="0">
                <a:latin typeface="Cambria" panose="02040503050406030204" pitchFamily="18" charset="0"/>
              </a:rPr>
              <a:t>Collect bitstreams using QUAC-TRNG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TR" sz="2800" dirty="0">
                <a:latin typeface="Cambria" panose="02040503050406030204" pitchFamily="18" charset="0"/>
              </a:rPr>
              <a:t>1 Gb bitstreams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TR" sz="2800" dirty="0">
                <a:latin typeface="Cambria" panose="02040503050406030204" pitchFamily="18" charset="0"/>
              </a:rPr>
              <a:t>Post-processing: SHA-256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D70A6A-E2D9-4B3E-9105-BE30DB0D694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C7A88B-69E3-4E59-BF69-B22643235E05}"/>
              </a:ext>
            </a:extLst>
          </p:cNvPr>
          <p:cNvSpPr/>
          <p:nvPr/>
        </p:nvSpPr>
        <p:spPr>
          <a:xfrm>
            <a:off x="0" y="3737705"/>
            <a:ext cx="9144000" cy="1323439"/>
          </a:xfrm>
          <a:prstGeom prst="rect">
            <a:avLst/>
          </a:prstGeom>
          <a:solidFill>
            <a:srgbClr val="3D8AFF"/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TR" sz="4000" b="1" dirty="0">
                <a:solidFill>
                  <a:schemeClr val="accent4"/>
                </a:solidFill>
                <a:latin typeface="Cambria" panose="02040503050406030204" pitchFamily="18" charset="0"/>
              </a:rPr>
              <a:t>QUAC and QUAC-TRNG bitstreams </a:t>
            </a:r>
            <a:br>
              <a:rPr lang="en-US" sz="4000" b="1" dirty="0">
                <a:solidFill>
                  <a:schemeClr val="accent4"/>
                </a:solidFill>
                <a:latin typeface="Cambria" panose="02040503050406030204" pitchFamily="18" charset="0"/>
              </a:rPr>
            </a:br>
            <a:r>
              <a:rPr lang="en-TR" sz="4000" b="1" dirty="0">
                <a:solidFill>
                  <a:schemeClr val="accent4"/>
                </a:solidFill>
                <a:latin typeface="Cambria" panose="02040503050406030204" pitchFamily="18" charset="0"/>
              </a:rPr>
              <a:t>pass all 15 NIST </a:t>
            </a:r>
            <a:r>
              <a:rPr lang="en-US" sz="4000" b="1" dirty="0">
                <a:solidFill>
                  <a:schemeClr val="accent4"/>
                </a:solidFill>
                <a:latin typeface="Cambria" panose="02040503050406030204" pitchFamily="18" charset="0"/>
              </a:rPr>
              <a:t>randomness tests</a:t>
            </a:r>
            <a:endParaRPr lang="en-TR" sz="4000" b="1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02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F507-9885-A141-A37C-C890D337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100" dirty="0"/>
              <a:t>QUAC-TRNG</a:t>
            </a:r>
            <a:r>
              <a:rPr lang="en-US" sz="4100" dirty="0"/>
              <a:t> Throughput Estimation</a:t>
            </a:r>
            <a:endParaRPr lang="en-TR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3657C-44D9-554B-BF88-4B5017C937ED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sz="2700" dirty="0">
                <a:latin typeface="Cambria" panose="02040503050406030204" pitchFamily="18" charset="0"/>
              </a:rPr>
              <a:t>Estimate QUAC-TRNG’s throughput according to:</a:t>
            </a:r>
          </a:p>
          <a:p>
            <a:pPr marL="0" indent="0">
              <a:buNone/>
            </a:pPr>
            <a:endParaRPr lang="en-US" sz="27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TR" sz="27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TR" sz="2700" b="1" dirty="0">
                <a:latin typeface="Cambria" panose="02040503050406030204" pitchFamily="18" charset="0"/>
              </a:rPr>
              <a:t>SIB:</a:t>
            </a:r>
            <a:r>
              <a:rPr lang="en-TR" sz="2700" dirty="0">
                <a:latin typeface="Cambria" panose="02040503050406030204" pitchFamily="18" charset="0"/>
              </a:rPr>
              <a:t> # of </a:t>
            </a:r>
            <a:r>
              <a:rPr lang="en-TR" sz="2700" b="1" dirty="0">
                <a:latin typeface="Cambria" panose="02040503050406030204" pitchFamily="18" charset="0"/>
              </a:rPr>
              <a:t>S</a:t>
            </a:r>
            <a:r>
              <a:rPr lang="en-TR" sz="2700" dirty="0">
                <a:latin typeface="Cambria" panose="02040503050406030204" pitchFamily="18" charset="0"/>
              </a:rPr>
              <a:t>HA </a:t>
            </a:r>
            <a:r>
              <a:rPr lang="en-TR" sz="2700" b="1" dirty="0">
                <a:latin typeface="Cambria" panose="02040503050406030204" pitchFamily="18" charset="0"/>
              </a:rPr>
              <a:t>I</a:t>
            </a:r>
            <a:r>
              <a:rPr lang="en-TR" sz="2700" dirty="0">
                <a:latin typeface="Cambria" panose="02040503050406030204" pitchFamily="18" charset="0"/>
              </a:rPr>
              <a:t>nput </a:t>
            </a:r>
            <a:r>
              <a:rPr lang="en-TR" sz="2700" b="1" dirty="0">
                <a:latin typeface="Cambria" panose="02040503050406030204" pitchFamily="18" charset="0"/>
              </a:rPr>
              <a:t>B</a:t>
            </a:r>
            <a:r>
              <a:rPr lang="en-TR" sz="2700" dirty="0">
                <a:latin typeface="Cambria" panose="02040503050406030204" pitchFamily="18" charset="0"/>
              </a:rPr>
              <a:t>locks in the </a:t>
            </a:r>
            <a:r>
              <a:rPr lang="en-TR" sz="2700" dirty="0">
                <a:solidFill>
                  <a:srgbClr val="3D8AFF"/>
                </a:solidFill>
                <a:latin typeface="Cambria" panose="02040503050406030204" pitchFamily="18" charset="0"/>
              </a:rPr>
              <a:t>highest-entropy segment</a:t>
            </a:r>
          </a:p>
          <a:p>
            <a:pPr marL="0" indent="0">
              <a:buNone/>
            </a:pPr>
            <a:r>
              <a:rPr lang="en-TR" sz="2700" b="1" dirty="0">
                <a:latin typeface="Cambria" panose="02040503050406030204" pitchFamily="18" charset="0"/>
              </a:rPr>
              <a:t>L:</a:t>
            </a:r>
            <a:r>
              <a:rPr lang="en-TR" sz="2700" dirty="0">
                <a:latin typeface="Cambria" panose="02040503050406030204" pitchFamily="18" charset="0"/>
              </a:rPr>
              <a:t> </a:t>
            </a:r>
            <a:r>
              <a:rPr lang="en-TR" sz="2700" b="1" dirty="0">
                <a:latin typeface="Cambria" panose="02040503050406030204" pitchFamily="18" charset="0"/>
              </a:rPr>
              <a:t>L</a:t>
            </a:r>
            <a:r>
              <a:rPr lang="en-TR" sz="2700" dirty="0">
                <a:latin typeface="Cambria" panose="02040503050406030204" pitchFamily="18" charset="0"/>
              </a:rPr>
              <a:t>atency of one QUAC operation in nanoseconds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6DC866-EFA5-FE40-ADE6-88AD7D9F0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9" b="13387"/>
          <a:stretch/>
        </p:blipFill>
        <p:spPr>
          <a:xfrm>
            <a:off x="1599095" y="1649097"/>
            <a:ext cx="5345722" cy="54176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D78F8A0-23EE-804A-A767-FFD6331BB93C}"/>
              </a:ext>
            </a:extLst>
          </p:cNvPr>
          <p:cNvSpPr/>
          <p:nvPr/>
        </p:nvSpPr>
        <p:spPr>
          <a:xfrm>
            <a:off x="6884250" y="1675226"/>
            <a:ext cx="836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Latin Modern Math" panose="02000503000000000000" pitchFamily="2" charset="77"/>
                <a:ea typeface="Latin Modern Math" panose="02000503000000000000" pitchFamily="2" charset="77"/>
                <a:cs typeface="Calibri" panose="020F0502020204030204" pitchFamily="34" charset="0"/>
              </a:rPr>
              <a:t>bps</a:t>
            </a:r>
            <a:endParaRPr lang="en-TR" sz="3600" i="1" dirty="0">
              <a:latin typeface="Latin Modern Math" panose="02000503000000000000" pitchFamily="2" charset="77"/>
              <a:ea typeface="Latin Modern Math" panose="02000503000000000000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7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CF47A57-83E5-DB4B-8E1E-118B0A900BEC}"/>
              </a:ext>
            </a:extLst>
          </p:cNvPr>
          <p:cNvSpPr/>
          <p:nvPr/>
        </p:nvSpPr>
        <p:spPr>
          <a:xfrm>
            <a:off x="0" y="2393342"/>
            <a:ext cx="9144000" cy="56258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BF507-9885-A141-A37C-C890D337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100" dirty="0"/>
              <a:t>QUAC-TRNG</a:t>
            </a:r>
            <a:r>
              <a:rPr lang="en-US" sz="4100" dirty="0"/>
              <a:t> Throughput Estimation</a:t>
            </a:r>
            <a:endParaRPr lang="en-TR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3657C-44D9-554B-BF88-4B5017C937ED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sz="2700" dirty="0">
                <a:latin typeface="Cambria" panose="02040503050406030204" pitchFamily="18" charset="0"/>
              </a:rPr>
              <a:t>Estimate QUAC-TRNG’s throughput according to:</a:t>
            </a:r>
          </a:p>
          <a:p>
            <a:pPr marL="0" indent="0">
              <a:buNone/>
            </a:pPr>
            <a:endParaRPr lang="en-US" sz="27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TR" sz="27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TR" sz="2700" b="1" dirty="0">
                <a:latin typeface="Cambria" panose="02040503050406030204" pitchFamily="18" charset="0"/>
              </a:rPr>
              <a:t>SIB:</a:t>
            </a:r>
            <a:r>
              <a:rPr lang="en-TR" sz="2700" dirty="0">
                <a:latin typeface="Cambria" panose="02040503050406030204" pitchFamily="18" charset="0"/>
              </a:rPr>
              <a:t> # of </a:t>
            </a:r>
            <a:r>
              <a:rPr lang="en-TR" sz="2700" b="1" dirty="0">
                <a:latin typeface="Cambria" panose="02040503050406030204" pitchFamily="18" charset="0"/>
              </a:rPr>
              <a:t>S</a:t>
            </a:r>
            <a:r>
              <a:rPr lang="en-TR" sz="2700" dirty="0">
                <a:latin typeface="Cambria" panose="02040503050406030204" pitchFamily="18" charset="0"/>
              </a:rPr>
              <a:t>HA </a:t>
            </a:r>
            <a:r>
              <a:rPr lang="en-TR" sz="2700" b="1" dirty="0">
                <a:latin typeface="Cambria" panose="02040503050406030204" pitchFamily="18" charset="0"/>
              </a:rPr>
              <a:t>I</a:t>
            </a:r>
            <a:r>
              <a:rPr lang="en-TR" sz="2700" dirty="0">
                <a:latin typeface="Cambria" panose="02040503050406030204" pitchFamily="18" charset="0"/>
              </a:rPr>
              <a:t>nput </a:t>
            </a:r>
            <a:r>
              <a:rPr lang="en-TR" sz="2700" b="1" dirty="0">
                <a:latin typeface="Cambria" panose="02040503050406030204" pitchFamily="18" charset="0"/>
              </a:rPr>
              <a:t>B</a:t>
            </a:r>
            <a:r>
              <a:rPr lang="en-TR" sz="2700" dirty="0">
                <a:latin typeface="Cambria" panose="02040503050406030204" pitchFamily="18" charset="0"/>
              </a:rPr>
              <a:t>locks in the </a:t>
            </a:r>
            <a:r>
              <a:rPr lang="en-TR" sz="2700" dirty="0">
                <a:solidFill>
                  <a:srgbClr val="3D8AFF"/>
                </a:solidFill>
                <a:latin typeface="Cambria" panose="02040503050406030204" pitchFamily="18" charset="0"/>
              </a:rPr>
              <a:t>highest-entropy segment</a:t>
            </a:r>
          </a:p>
          <a:p>
            <a:pPr marL="0" indent="0">
              <a:buNone/>
            </a:pPr>
            <a:r>
              <a:rPr lang="en-TR" sz="2700" b="1" dirty="0">
                <a:latin typeface="Cambria" panose="02040503050406030204" pitchFamily="18" charset="0"/>
              </a:rPr>
              <a:t>L:</a:t>
            </a:r>
            <a:r>
              <a:rPr lang="en-TR" sz="2700" dirty="0">
                <a:latin typeface="Cambria" panose="02040503050406030204" pitchFamily="18" charset="0"/>
              </a:rPr>
              <a:t> </a:t>
            </a:r>
            <a:r>
              <a:rPr lang="en-TR" sz="2700" b="1" dirty="0">
                <a:latin typeface="Cambria" panose="02040503050406030204" pitchFamily="18" charset="0"/>
              </a:rPr>
              <a:t>L</a:t>
            </a:r>
            <a:r>
              <a:rPr lang="en-TR" sz="2700" dirty="0">
                <a:latin typeface="Cambria" panose="02040503050406030204" pitchFamily="18" charset="0"/>
              </a:rPr>
              <a:t>atency of one QUAC operation in nanoseconds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6DC866-EFA5-FE40-ADE6-88AD7D9F0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9" b="13387"/>
          <a:stretch/>
        </p:blipFill>
        <p:spPr>
          <a:xfrm>
            <a:off x="1599095" y="1649097"/>
            <a:ext cx="5345722" cy="54176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85E4003-3545-4DF1-B7A8-ACB94BD767C4}"/>
              </a:ext>
            </a:extLst>
          </p:cNvPr>
          <p:cNvGrpSpPr/>
          <p:nvPr/>
        </p:nvGrpSpPr>
        <p:grpSpPr>
          <a:xfrm>
            <a:off x="224517" y="3959306"/>
            <a:ext cx="4345284" cy="1400620"/>
            <a:chOff x="3717891" y="2462005"/>
            <a:chExt cx="5138433" cy="14006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2E4FF1-3C34-4065-8D7F-1FB3AD4039F2}"/>
                </a:ext>
              </a:extLst>
            </p:cNvPr>
            <p:cNvSpPr/>
            <p:nvPr/>
          </p:nvSpPr>
          <p:spPr>
            <a:xfrm>
              <a:off x="3717891" y="2462005"/>
              <a:ext cx="5138433" cy="14006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260AFB3-2767-4FF2-ADB0-9B6C32AA7E44}"/>
                </a:ext>
              </a:extLst>
            </p:cNvPr>
            <p:cNvGrpSpPr/>
            <p:nvPr/>
          </p:nvGrpSpPr>
          <p:grpSpPr>
            <a:xfrm>
              <a:off x="3881846" y="2505960"/>
              <a:ext cx="4843925" cy="1163516"/>
              <a:chOff x="3881846" y="2505960"/>
              <a:chExt cx="4843925" cy="116351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EA09BE8-6169-4193-9251-AA0875A332F6}"/>
                  </a:ext>
                </a:extLst>
              </p:cNvPr>
              <p:cNvSpPr/>
              <p:nvPr/>
            </p:nvSpPr>
            <p:spPr>
              <a:xfrm>
                <a:off x="3881847" y="3337880"/>
                <a:ext cx="4843924" cy="331596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7000">
                    <a:schemeClr val="bg2">
                      <a:lumMod val="90000"/>
                    </a:schemeClr>
                  </a:gs>
                  <a:gs pos="33000">
                    <a:schemeClr val="tx1">
                      <a:lumMod val="50000"/>
                      <a:lumOff val="50000"/>
                    </a:schemeClr>
                  </a:gs>
                  <a:gs pos="53000">
                    <a:schemeClr val="tx1">
                      <a:lumMod val="85000"/>
                      <a:lumOff val="15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65000">
                    <a:schemeClr val="bg2">
                      <a:lumMod val="90000"/>
                    </a:schemeClr>
                  </a:gs>
                </a:gsLst>
                <a:lin ang="0" scaled="0"/>
                <a:tileRect/>
              </a:gradFill>
              <a:ln w="57150">
                <a:solidFill>
                  <a:srgbClr val="3D8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R"/>
              </a:p>
            </p:txBody>
          </p:sp>
          <p:sp>
            <p:nvSpPr>
              <p:cNvPr id="20" name="Rounded Rectangle 30">
                <a:extLst>
                  <a:ext uri="{FF2B5EF4-FFF2-40B4-BE49-F238E27FC236}">
                    <a16:creationId xmlns:a16="http://schemas.microsoft.com/office/drawing/2014/main" id="{47429E3D-99F5-471B-A61C-596316206FF9}"/>
                  </a:ext>
                </a:extLst>
              </p:cNvPr>
              <p:cNvSpPr/>
              <p:nvPr/>
            </p:nvSpPr>
            <p:spPr>
              <a:xfrm>
                <a:off x="6481190" y="3337531"/>
                <a:ext cx="2244581" cy="331596"/>
              </a:xfrm>
              <a:prstGeom prst="roundRect">
                <a:avLst/>
              </a:prstGeom>
              <a:solidFill>
                <a:srgbClr val="B8B0FA"/>
              </a:solidFill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400" b="1" dirty="0">
                    <a:solidFill>
                      <a:schemeClr val="tx1"/>
                    </a:solidFill>
                  </a:rPr>
                  <a:t>4</a:t>
                </a:r>
                <a:endParaRPr lang="en-TR" sz="24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6D5C85AD-E6C2-40D7-8D15-ED1F8F768601}"/>
                  </a:ext>
                </a:extLst>
              </p:cNvPr>
              <p:cNvCxnSpPr>
                <a:cxnSpLocks/>
                <a:stCxn id="28" idx="0"/>
              </p:cNvCxnSpPr>
              <p:nvPr/>
            </p:nvCxnSpPr>
            <p:spPr>
              <a:xfrm flipV="1">
                <a:off x="4217536" y="2821696"/>
                <a:ext cx="1111624" cy="5161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B3BC19A6-D544-43ED-A4EA-EAE95503D5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49282" y="2885758"/>
                <a:ext cx="730103" cy="4514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8D5B38-EAEC-4140-BFA9-58E06B597D37}"/>
                  </a:ext>
                </a:extLst>
              </p:cNvPr>
              <p:cNvSpPr txBox="1"/>
              <p:nvPr/>
            </p:nvSpPr>
            <p:spPr>
              <a:xfrm>
                <a:off x="5004370" y="2505960"/>
                <a:ext cx="29536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TR" b="1" i="1" dirty="0"/>
                  <a:t>256-bit Entropy Blocks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5A725964-9417-4440-B2F3-F0E5AB4C47AA}"/>
                  </a:ext>
                </a:extLst>
              </p:cNvPr>
              <p:cNvCxnSpPr>
                <a:cxnSpLocks/>
                <a:stCxn id="26" idx="0"/>
              </p:cNvCxnSpPr>
              <p:nvPr/>
            </p:nvCxnSpPr>
            <p:spPr>
              <a:xfrm flipV="1">
                <a:off x="6174351" y="2885061"/>
                <a:ext cx="76524" cy="4524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6A622508-56C5-425F-9B43-01B73F1B45BB}"/>
                  </a:ext>
                </a:extLst>
              </p:cNvPr>
              <p:cNvCxnSpPr>
                <a:cxnSpLocks/>
                <a:stCxn id="20" idx="0"/>
              </p:cNvCxnSpPr>
              <p:nvPr/>
            </p:nvCxnSpPr>
            <p:spPr>
              <a:xfrm flipH="1" flipV="1">
                <a:off x="7096067" y="2885061"/>
                <a:ext cx="507414" cy="4524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Rounded Rectangle 29">
                <a:extLst>
                  <a:ext uri="{FF2B5EF4-FFF2-40B4-BE49-F238E27FC236}">
                    <a16:creationId xmlns:a16="http://schemas.microsoft.com/office/drawing/2014/main" id="{D9644563-643F-4E54-B72F-E496191C68A4}"/>
                  </a:ext>
                </a:extLst>
              </p:cNvPr>
              <p:cNvSpPr/>
              <p:nvPr/>
            </p:nvSpPr>
            <p:spPr>
              <a:xfrm>
                <a:off x="5888523" y="3337531"/>
                <a:ext cx="571656" cy="33159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400" b="1" dirty="0">
                    <a:solidFill>
                      <a:schemeClr val="tx1"/>
                    </a:solidFill>
                  </a:rPr>
                  <a:t>3</a:t>
                </a:r>
                <a:endParaRPr lang="en-TR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ounded Rectangle 28">
                <a:extLst>
                  <a:ext uri="{FF2B5EF4-FFF2-40B4-BE49-F238E27FC236}">
                    <a16:creationId xmlns:a16="http://schemas.microsoft.com/office/drawing/2014/main" id="{DABE4FE4-42B8-4052-AA65-8270A9DD9CCA}"/>
                  </a:ext>
                </a:extLst>
              </p:cNvPr>
              <p:cNvSpPr/>
              <p:nvPr/>
            </p:nvSpPr>
            <p:spPr>
              <a:xfrm>
                <a:off x="4574236" y="3337880"/>
                <a:ext cx="1293276" cy="33159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400" b="1" dirty="0">
                    <a:solidFill>
                      <a:schemeClr val="tx1"/>
                    </a:solidFill>
                  </a:rPr>
                  <a:t>2</a:t>
                </a:r>
                <a:endParaRPr lang="en-TR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40481551-A8B0-4350-B3EC-C341E8F43977}"/>
                  </a:ext>
                </a:extLst>
              </p:cNvPr>
              <p:cNvSpPr/>
              <p:nvPr/>
            </p:nvSpPr>
            <p:spPr>
              <a:xfrm>
                <a:off x="3881846" y="3337880"/>
                <a:ext cx="671379" cy="33159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400" b="1" dirty="0">
                    <a:solidFill>
                      <a:schemeClr val="tx1"/>
                    </a:solidFill>
                  </a:rPr>
                  <a:t>1</a:t>
                </a:r>
                <a:endParaRPr lang="en-TR" sz="24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8F8A0-23EE-804A-A767-FFD6331BB93C}"/>
              </a:ext>
            </a:extLst>
          </p:cNvPr>
          <p:cNvSpPr/>
          <p:nvPr/>
        </p:nvSpPr>
        <p:spPr>
          <a:xfrm>
            <a:off x="6884250" y="1675226"/>
            <a:ext cx="836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Latin Modern Math" panose="02000503000000000000" pitchFamily="2" charset="77"/>
                <a:ea typeface="Latin Modern Math" panose="02000503000000000000" pitchFamily="2" charset="77"/>
                <a:cs typeface="Calibri" panose="020F0502020204030204" pitchFamily="34" charset="0"/>
              </a:rPr>
              <a:t>bps</a:t>
            </a:r>
            <a:endParaRPr lang="en-TR" sz="3600" i="1" dirty="0">
              <a:latin typeface="Latin Modern Math" panose="02000503000000000000" pitchFamily="2" charset="77"/>
              <a:ea typeface="Latin Modern Math" panose="02000503000000000000" pitchFamily="2" charset="77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E395B-BBB7-AB4E-B627-C86E7482D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674" y="3961439"/>
            <a:ext cx="4066673" cy="211126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F16571-D89E-B749-8784-05CB19757024}"/>
              </a:ext>
            </a:extLst>
          </p:cNvPr>
          <p:cNvCxnSpPr>
            <a:cxnSpLocks/>
          </p:cNvCxnSpPr>
          <p:nvPr/>
        </p:nvCxnSpPr>
        <p:spPr>
          <a:xfrm>
            <a:off x="6014225" y="4602283"/>
            <a:ext cx="0" cy="774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5E97DD2-A202-B147-98C8-5D1D4459EE5E}"/>
              </a:ext>
            </a:extLst>
          </p:cNvPr>
          <p:cNvCxnSpPr/>
          <p:nvPr/>
        </p:nvCxnSpPr>
        <p:spPr>
          <a:xfrm>
            <a:off x="6828264" y="4581584"/>
            <a:ext cx="0" cy="7840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7BD00A-33F8-114E-A079-893015618179}"/>
              </a:ext>
            </a:extLst>
          </p:cNvPr>
          <p:cNvCxnSpPr>
            <a:cxnSpLocks/>
          </p:cNvCxnSpPr>
          <p:nvPr/>
        </p:nvCxnSpPr>
        <p:spPr>
          <a:xfrm>
            <a:off x="7240860" y="4658390"/>
            <a:ext cx="0" cy="7072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0">
            <a:extLst>
              <a:ext uri="{FF2B5EF4-FFF2-40B4-BE49-F238E27FC236}">
                <a16:creationId xmlns:a16="http://schemas.microsoft.com/office/drawing/2014/main" id="{367636EA-A631-D846-A233-99ABB9378A43}"/>
              </a:ext>
            </a:extLst>
          </p:cNvPr>
          <p:cNvSpPr/>
          <p:nvPr/>
        </p:nvSpPr>
        <p:spPr>
          <a:xfrm>
            <a:off x="7333069" y="4888955"/>
            <a:ext cx="775256" cy="331596"/>
          </a:xfrm>
          <a:prstGeom prst="roundRect">
            <a:avLst/>
          </a:prstGeom>
          <a:solidFill>
            <a:srgbClr val="B8B0F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4</a:t>
            </a:r>
            <a:endParaRPr lang="en-TR" sz="2400" b="1" dirty="0">
              <a:solidFill>
                <a:schemeClr val="tx1"/>
              </a:solidFill>
            </a:endParaRPr>
          </a:p>
        </p:txBody>
      </p:sp>
      <p:sp>
        <p:nvSpPr>
          <p:cNvPr id="41" name="Rounded Rectangle 29">
            <a:extLst>
              <a:ext uri="{FF2B5EF4-FFF2-40B4-BE49-F238E27FC236}">
                <a16:creationId xmlns:a16="http://schemas.microsoft.com/office/drawing/2014/main" id="{967B346E-CA71-E14B-996F-AFDE2B7C53C1}"/>
              </a:ext>
            </a:extLst>
          </p:cNvPr>
          <p:cNvSpPr/>
          <p:nvPr/>
        </p:nvSpPr>
        <p:spPr>
          <a:xfrm>
            <a:off x="6899981" y="4888955"/>
            <a:ext cx="284030" cy="3315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3</a:t>
            </a:r>
            <a:endParaRPr lang="en-TR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le 28">
            <a:extLst>
              <a:ext uri="{FF2B5EF4-FFF2-40B4-BE49-F238E27FC236}">
                <a16:creationId xmlns:a16="http://schemas.microsoft.com/office/drawing/2014/main" id="{61872125-8A08-3B45-A01C-EA622E9E06C0}"/>
              </a:ext>
            </a:extLst>
          </p:cNvPr>
          <p:cNvSpPr/>
          <p:nvPr/>
        </p:nvSpPr>
        <p:spPr>
          <a:xfrm>
            <a:off x="6087632" y="4888606"/>
            <a:ext cx="668916" cy="3315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2</a:t>
            </a:r>
            <a:endParaRPr lang="en-TR" sz="2400" b="1" dirty="0">
              <a:solidFill>
                <a:schemeClr val="tx1"/>
              </a:solidFill>
            </a:endParaRPr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id="{270DE0A9-B577-9140-B455-B8FDE5DCC5B5}"/>
              </a:ext>
            </a:extLst>
          </p:cNvPr>
          <p:cNvSpPr/>
          <p:nvPr/>
        </p:nvSpPr>
        <p:spPr>
          <a:xfrm>
            <a:off x="5619951" y="4888606"/>
            <a:ext cx="331635" cy="3315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1</a:t>
            </a:r>
            <a:endParaRPr lang="en-TR" sz="24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80F298-32BB-7E48-8111-93D597B68AE9}"/>
              </a:ext>
            </a:extLst>
          </p:cNvPr>
          <p:cNvSpPr/>
          <p:nvPr/>
        </p:nvSpPr>
        <p:spPr>
          <a:xfrm>
            <a:off x="5449396" y="4450256"/>
            <a:ext cx="670680" cy="46400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55B701-7ADA-0948-A58B-C4E328FADBC0}"/>
                  </a:ext>
                </a:extLst>
              </p:cNvPr>
              <p:cNvSpPr txBox="1"/>
              <p:nvPr/>
            </p:nvSpPr>
            <p:spPr>
              <a:xfrm>
                <a:off x="5348383" y="3702328"/>
                <a:ext cx="3246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TR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𝒄𝒂𝒄𝒉𝒆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𝒃𝒍𝒐𝒄𝒌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𝒆𝒏𝒕𝒓𝒐𝒑𝒚</m:t>
                        </m:r>
                      </m:e>
                    </m:nary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𝟐𝟓𝟔</m:t>
                    </m:r>
                  </m:oMath>
                </a14:m>
                <a:r>
                  <a:rPr lang="en-TR" b="1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55B701-7ADA-0948-A58B-C4E328FAD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383" y="3702328"/>
                <a:ext cx="3246145" cy="276999"/>
              </a:xfrm>
              <a:prstGeom prst="rect">
                <a:avLst/>
              </a:prstGeom>
              <a:blipFill>
                <a:blip r:embed="rId5"/>
                <a:stretch>
                  <a:fillRect l="-12451" t="-160870" r="-3502" b="-234783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463B6B-34A1-4646-8116-3B71A2D49AFC}"/>
              </a:ext>
            </a:extLst>
          </p:cNvPr>
          <p:cNvCxnSpPr>
            <a:stCxn id="4" idx="0"/>
            <a:endCxn id="9" idx="0"/>
          </p:cNvCxnSpPr>
          <p:nvPr/>
        </p:nvCxnSpPr>
        <p:spPr>
          <a:xfrm flipH="1">
            <a:off x="5784736" y="3961439"/>
            <a:ext cx="1102275" cy="488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3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44" grpId="0" animBg="1"/>
      <p:bldP spid="9" grpId="0" animBg="1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CF47A57-83E5-DB4B-8E1E-118B0A900BEC}"/>
              </a:ext>
            </a:extLst>
          </p:cNvPr>
          <p:cNvSpPr/>
          <p:nvPr/>
        </p:nvSpPr>
        <p:spPr>
          <a:xfrm>
            <a:off x="0" y="2891056"/>
            <a:ext cx="9144000" cy="56258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BF507-9885-A141-A37C-C890D337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100" dirty="0"/>
              <a:t>QUAC-TRNG</a:t>
            </a:r>
            <a:r>
              <a:rPr lang="en-US" sz="4100" dirty="0"/>
              <a:t> Throughput Estimation</a:t>
            </a:r>
            <a:endParaRPr lang="en-TR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3657C-44D9-554B-BF88-4B5017C937ED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sz="2700" dirty="0">
                <a:latin typeface="Cambria" panose="02040503050406030204" pitchFamily="18" charset="0"/>
              </a:rPr>
              <a:t>Estimate QUAC-TRNG’s throughput according to:</a:t>
            </a:r>
          </a:p>
          <a:p>
            <a:pPr marL="0" indent="0">
              <a:buNone/>
            </a:pPr>
            <a:endParaRPr lang="en-US" sz="27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TR" sz="27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TR" sz="2700" b="1" dirty="0">
                <a:latin typeface="Cambria" panose="02040503050406030204" pitchFamily="18" charset="0"/>
              </a:rPr>
              <a:t>SIB:</a:t>
            </a:r>
            <a:r>
              <a:rPr lang="en-TR" sz="2700" dirty="0">
                <a:latin typeface="Cambria" panose="02040503050406030204" pitchFamily="18" charset="0"/>
              </a:rPr>
              <a:t> # of </a:t>
            </a:r>
            <a:r>
              <a:rPr lang="en-TR" sz="2700" b="1" dirty="0">
                <a:latin typeface="Cambria" panose="02040503050406030204" pitchFamily="18" charset="0"/>
              </a:rPr>
              <a:t>S</a:t>
            </a:r>
            <a:r>
              <a:rPr lang="en-TR" sz="2700" dirty="0">
                <a:latin typeface="Cambria" panose="02040503050406030204" pitchFamily="18" charset="0"/>
              </a:rPr>
              <a:t>HA </a:t>
            </a:r>
            <a:r>
              <a:rPr lang="en-TR" sz="2700" b="1" dirty="0">
                <a:latin typeface="Cambria" panose="02040503050406030204" pitchFamily="18" charset="0"/>
              </a:rPr>
              <a:t>I</a:t>
            </a:r>
            <a:r>
              <a:rPr lang="en-TR" sz="2700" dirty="0">
                <a:latin typeface="Cambria" panose="02040503050406030204" pitchFamily="18" charset="0"/>
              </a:rPr>
              <a:t>nput </a:t>
            </a:r>
            <a:r>
              <a:rPr lang="en-TR" sz="2700" b="1" dirty="0">
                <a:latin typeface="Cambria" panose="02040503050406030204" pitchFamily="18" charset="0"/>
              </a:rPr>
              <a:t>B</a:t>
            </a:r>
            <a:r>
              <a:rPr lang="en-TR" sz="2700" dirty="0">
                <a:latin typeface="Cambria" panose="02040503050406030204" pitchFamily="18" charset="0"/>
              </a:rPr>
              <a:t>locks in the </a:t>
            </a:r>
            <a:r>
              <a:rPr lang="en-TR" sz="2700" dirty="0">
                <a:solidFill>
                  <a:srgbClr val="3D8AFF"/>
                </a:solidFill>
                <a:latin typeface="Cambria" panose="02040503050406030204" pitchFamily="18" charset="0"/>
              </a:rPr>
              <a:t>highest-entropy segment</a:t>
            </a:r>
          </a:p>
          <a:p>
            <a:pPr marL="0" indent="0">
              <a:buNone/>
            </a:pPr>
            <a:r>
              <a:rPr lang="en-TR" sz="2700" b="1" dirty="0">
                <a:latin typeface="Cambria" panose="02040503050406030204" pitchFamily="18" charset="0"/>
              </a:rPr>
              <a:t>L:</a:t>
            </a:r>
            <a:r>
              <a:rPr lang="en-TR" sz="2700" dirty="0">
                <a:latin typeface="Cambria" panose="02040503050406030204" pitchFamily="18" charset="0"/>
              </a:rPr>
              <a:t> </a:t>
            </a:r>
            <a:r>
              <a:rPr lang="en-TR" sz="2700" b="1" dirty="0">
                <a:latin typeface="Cambria" panose="02040503050406030204" pitchFamily="18" charset="0"/>
              </a:rPr>
              <a:t>L</a:t>
            </a:r>
            <a:r>
              <a:rPr lang="en-TR" sz="2700" dirty="0">
                <a:latin typeface="Cambria" panose="02040503050406030204" pitchFamily="18" charset="0"/>
              </a:rPr>
              <a:t>atency of one QUAC operation in nanoseconds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6DC866-EFA5-FE40-ADE6-88AD7D9F0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9" b="13387"/>
          <a:stretch/>
        </p:blipFill>
        <p:spPr>
          <a:xfrm>
            <a:off x="1599095" y="1649097"/>
            <a:ext cx="5345722" cy="54176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D78F8A0-23EE-804A-A767-FFD6331BB93C}"/>
              </a:ext>
            </a:extLst>
          </p:cNvPr>
          <p:cNvSpPr/>
          <p:nvPr/>
        </p:nvSpPr>
        <p:spPr>
          <a:xfrm>
            <a:off x="6884250" y="1675226"/>
            <a:ext cx="836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Latin Modern Math" panose="02000503000000000000" pitchFamily="2" charset="77"/>
                <a:ea typeface="Latin Modern Math" panose="02000503000000000000" pitchFamily="2" charset="77"/>
                <a:cs typeface="Calibri" panose="020F0502020204030204" pitchFamily="34" charset="0"/>
              </a:rPr>
              <a:t>bps</a:t>
            </a:r>
            <a:endParaRPr lang="en-TR" sz="3600" i="1" dirty="0">
              <a:latin typeface="Latin Modern Math" panose="02000503000000000000" pitchFamily="2" charset="77"/>
              <a:ea typeface="Latin Modern Math" panose="02000503000000000000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812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F507-9885-A141-A37C-C890D337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100" dirty="0"/>
              <a:t>QUAC-TRNG</a:t>
            </a:r>
            <a:r>
              <a:rPr lang="en-US" sz="4100" dirty="0"/>
              <a:t> Throughput Estimation</a:t>
            </a:r>
            <a:endParaRPr lang="en-TR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3657C-44D9-554B-BF88-4B5017C937ED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sz="2700" dirty="0">
                <a:latin typeface="Cambria" panose="02040503050406030204" pitchFamily="18" charset="0"/>
              </a:rPr>
              <a:t>Estimate QUAC-TRNG’s throughput according to:</a:t>
            </a:r>
          </a:p>
          <a:p>
            <a:pPr marL="0" indent="0">
              <a:buNone/>
            </a:pPr>
            <a:endParaRPr lang="en-US" sz="27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TR" sz="27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TR" sz="2700" b="1" dirty="0">
                <a:latin typeface="Cambria" panose="02040503050406030204" pitchFamily="18" charset="0"/>
              </a:rPr>
              <a:t>SIB:</a:t>
            </a:r>
            <a:r>
              <a:rPr lang="en-TR" sz="2700" dirty="0">
                <a:latin typeface="Cambria" panose="02040503050406030204" pitchFamily="18" charset="0"/>
              </a:rPr>
              <a:t> # of </a:t>
            </a:r>
            <a:r>
              <a:rPr lang="en-TR" sz="2700" b="1" dirty="0">
                <a:latin typeface="Cambria" panose="02040503050406030204" pitchFamily="18" charset="0"/>
              </a:rPr>
              <a:t>S</a:t>
            </a:r>
            <a:r>
              <a:rPr lang="en-TR" sz="2700" dirty="0">
                <a:latin typeface="Cambria" panose="02040503050406030204" pitchFamily="18" charset="0"/>
              </a:rPr>
              <a:t>HA </a:t>
            </a:r>
            <a:r>
              <a:rPr lang="en-TR" sz="2700" b="1" dirty="0">
                <a:latin typeface="Cambria" panose="02040503050406030204" pitchFamily="18" charset="0"/>
              </a:rPr>
              <a:t>I</a:t>
            </a:r>
            <a:r>
              <a:rPr lang="en-TR" sz="2700" dirty="0">
                <a:latin typeface="Cambria" panose="02040503050406030204" pitchFamily="18" charset="0"/>
              </a:rPr>
              <a:t>nput </a:t>
            </a:r>
            <a:r>
              <a:rPr lang="en-TR" sz="2700" b="1" dirty="0">
                <a:latin typeface="Cambria" panose="02040503050406030204" pitchFamily="18" charset="0"/>
              </a:rPr>
              <a:t>B</a:t>
            </a:r>
            <a:r>
              <a:rPr lang="en-TR" sz="2700" dirty="0">
                <a:latin typeface="Cambria" panose="02040503050406030204" pitchFamily="18" charset="0"/>
              </a:rPr>
              <a:t>locks in the </a:t>
            </a:r>
            <a:r>
              <a:rPr lang="en-TR" sz="2700" dirty="0">
                <a:solidFill>
                  <a:srgbClr val="3D8AFF"/>
                </a:solidFill>
                <a:latin typeface="Cambria" panose="02040503050406030204" pitchFamily="18" charset="0"/>
              </a:rPr>
              <a:t>highest-entropy segment</a:t>
            </a:r>
          </a:p>
          <a:p>
            <a:pPr marL="0" indent="0">
              <a:buNone/>
            </a:pPr>
            <a:r>
              <a:rPr lang="en-TR" sz="2700" b="1" dirty="0">
                <a:latin typeface="Cambria" panose="02040503050406030204" pitchFamily="18" charset="0"/>
              </a:rPr>
              <a:t>L:</a:t>
            </a:r>
            <a:r>
              <a:rPr lang="en-TR" sz="2700" dirty="0">
                <a:latin typeface="Cambria" panose="02040503050406030204" pitchFamily="18" charset="0"/>
              </a:rPr>
              <a:t> </a:t>
            </a:r>
            <a:r>
              <a:rPr lang="en-TR" sz="2700" b="1" dirty="0">
                <a:latin typeface="Cambria" panose="02040503050406030204" pitchFamily="18" charset="0"/>
              </a:rPr>
              <a:t>L</a:t>
            </a:r>
            <a:r>
              <a:rPr lang="en-TR" sz="2700" dirty="0">
                <a:latin typeface="Cambria" panose="02040503050406030204" pitchFamily="18" charset="0"/>
              </a:rPr>
              <a:t>atency of one QUAC operation in nanoseconds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6DC866-EFA5-FE40-ADE6-88AD7D9F0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9" b="13387"/>
          <a:stretch/>
        </p:blipFill>
        <p:spPr>
          <a:xfrm>
            <a:off x="1599095" y="1649097"/>
            <a:ext cx="5345722" cy="54176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D78F8A0-23EE-804A-A767-FFD6331BB93C}"/>
              </a:ext>
            </a:extLst>
          </p:cNvPr>
          <p:cNvSpPr/>
          <p:nvPr/>
        </p:nvSpPr>
        <p:spPr>
          <a:xfrm>
            <a:off x="6884250" y="1675226"/>
            <a:ext cx="836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Latin Modern Math" panose="02000503000000000000" pitchFamily="2" charset="77"/>
                <a:ea typeface="Latin Modern Math" panose="02000503000000000000" pitchFamily="2" charset="77"/>
                <a:cs typeface="Calibri" panose="020F0502020204030204" pitchFamily="34" charset="0"/>
              </a:rPr>
              <a:t>bps</a:t>
            </a:r>
            <a:endParaRPr lang="en-TR" sz="3600" i="1" dirty="0">
              <a:latin typeface="Latin Modern Math" panose="02000503000000000000" pitchFamily="2" charset="77"/>
              <a:ea typeface="Latin Modern Math" panose="02000503000000000000" pitchFamily="2" charset="77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F47A57-83E5-DB4B-8E1E-118B0A900BEC}"/>
              </a:ext>
            </a:extLst>
          </p:cNvPr>
          <p:cNvSpPr/>
          <p:nvPr/>
        </p:nvSpPr>
        <p:spPr>
          <a:xfrm>
            <a:off x="1782501" y="1629414"/>
            <a:ext cx="868101" cy="56258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05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F507-9885-A141-A37C-C890D337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QUAC-TRNG</a:t>
            </a:r>
            <a:r>
              <a:rPr lang="en-US" dirty="0"/>
              <a:t> Configurations</a:t>
            </a:r>
            <a:endParaRPr lang="en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7E230-C7BC-1A4D-BDCE-353CF036C1B0}"/>
              </a:ext>
            </a:extLst>
          </p:cNvPr>
          <p:cNvSpPr/>
          <p:nvPr/>
        </p:nvSpPr>
        <p:spPr>
          <a:xfrm>
            <a:off x="933432" y="1030497"/>
            <a:ext cx="1949302" cy="541767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One Bank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EEBC26-0DB6-6240-AAF4-E2EC6334C1C8}"/>
              </a:ext>
            </a:extLst>
          </p:cNvPr>
          <p:cNvSpPr/>
          <p:nvPr/>
        </p:nvSpPr>
        <p:spPr>
          <a:xfrm>
            <a:off x="933432" y="1890591"/>
            <a:ext cx="1949302" cy="541767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BGP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FC83B-DB62-9045-BE6E-BC0F94B0302F}"/>
              </a:ext>
            </a:extLst>
          </p:cNvPr>
          <p:cNvSpPr txBox="1"/>
          <p:nvPr/>
        </p:nvSpPr>
        <p:spPr>
          <a:xfrm>
            <a:off x="3311344" y="1101325"/>
            <a:ext cx="4762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Use</a:t>
            </a:r>
            <a:r>
              <a:rPr lang="en-TR" sz="2000" dirty="0">
                <a:latin typeface="Cambria" panose="02040503050406030204" pitchFamily="18" charset="0"/>
              </a:rPr>
              <a:t> a </a:t>
            </a:r>
            <a:r>
              <a:rPr lang="en-TR" sz="2000" dirty="0">
                <a:solidFill>
                  <a:srgbClr val="7030A0"/>
                </a:solidFill>
                <a:latin typeface="Cambria" panose="02040503050406030204" pitchFamily="18" charset="0"/>
              </a:rPr>
              <a:t>single</a:t>
            </a:r>
            <a:r>
              <a:rPr lang="en-TR" sz="2000" dirty="0">
                <a:latin typeface="Cambria" panose="02040503050406030204" pitchFamily="18" charset="0"/>
              </a:rPr>
              <a:t> </a:t>
            </a:r>
            <a:r>
              <a:rPr lang="en-TR" sz="2000" dirty="0">
                <a:solidFill>
                  <a:srgbClr val="7030A0"/>
                </a:solidFill>
                <a:latin typeface="Cambria" panose="02040503050406030204" pitchFamily="18" charset="0"/>
              </a:rPr>
              <a:t>DRAM bank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1ADE8-E6D3-3C4C-AB2D-6DED8BD793C9}"/>
              </a:ext>
            </a:extLst>
          </p:cNvPr>
          <p:cNvSpPr txBox="1"/>
          <p:nvPr/>
        </p:nvSpPr>
        <p:spPr>
          <a:xfrm>
            <a:off x="3311344" y="2032248"/>
            <a:ext cx="5459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Use</a:t>
            </a:r>
            <a:r>
              <a:rPr lang="en-TR" sz="2000" dirty="0">
                <a:latin typeface="Cambria" panose="02040503050406030204" pitchFamily="18" charset="0"/>
              </a:rPr>
              <a:t> </a:t>
            </a:r>
            <a:r>
              <a:rPr lang="en-TR" sz="2000" dirty="0">
                <a:solidFill>
                  <a:srgbClr val="7030A0"/>
                </a:solidFill>
                <a:latin typeface="Cambria" panose="02040503050406030204" pitchFamily="18" charset="0"/>
              </a:rPr>
              <a:t>four banks from different bank groups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569E67-4625-E24B-9547-005036DB3018}"/>
              </a:ext>
            </a:extLst>
          </p:cNvPr>
          <p:cNvSpPr txBox="1"/>
          <p:nvPr/>
        </p:nvSpPr>
        <p:spPr>
          <a:xfrm>
            <a:off x="3311344" y="1746187"/>
            <a:ext cx="4762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000" b="1" dirty="0">
                <a:latin typeface="Cambria" panose="02040503050406030204" pitchFamily="18" charset="0"/>
              </a:rPr>
              <a:t>B</a:t>
            </a:r>
            <a:r>
              <a:rPr lang="en-TR" sz="2000" dirty="0">
                <a:latin typeface="Cambria" panose="02040503050406030204" pitchFamily="18" charset="0"/>
              </a:rPr>
              <a:t>ank </a:t>
            </a:r>
            <a:r>
              <a:rPr lang="en-TR" sz="2000" b="1" dirty="0">
                <a:latin typeface="Cambria" panose="02040503050406030204" pitchFamily="18" charset="0"/>
              </a:rPr>
              <a:t>G</a:t>
            </a:r>
            <a:r>
              <a:rPr lang="en-TR" sz="2000" dirty="0">
                <a:latin typeface="Cambria" panose="02040503050406030204" pitchFamily="18" charset="0"/>
              </a:rPr>
              <a:t>roup-Level </a:t>
            </a:r>
            <a:r>
              <a:rPr lang="en-TR" sz="2000" b="1" dirty="0">
                <a:latin typeface="Cambria" panose="02040503050406030204" pitchFamily="18" charset="0"/>
              </a:rPr>
              <a:t>P</a:t>
            </a:r>
            <a:r>
              <a:rPr lang="en-TR" sz="2000" dirty="0">
                <a:latin typeface="Cambria" panose="02040503050406030204" pitchFamily="18" charset="0"/>
              </a:rPr>
              <a:t>arallelism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A72EE5-4A75-554D-8FBF-E589DAF35372}"/>
              </a:ext>
            </a:extLst>
          </p:cNvPr>
          <p:cNvSpPr/>
          <p:nvPr/>
        </p:nvSpPr>
        <p:spPr>
          <a:xfrm>
            <a:off x="434673" y="1121380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DF79EB-8983-8C49-B209-4C2314EADFC1}"/>
              </a:ext>
            </a:extLst>
          </p:cNvPr>
          <p:cNvSpPr/>
          <p:nvPr/>
        </p:nvSpPr>
        <p:spPr>
          <a:xfrm>
            <a:off x="436478" y="1966297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35F068-0E9D-F148-AD3B-82E5C3F17A72}"/>
              </a:ext>
            </a:extLst>
          </p:cNvPr>
          <p:cNvSpPr/>
          <p:nvPr/>
        </p:nvSpPr>
        <p:spPr>
          <a:xfrm>
            <a:off x="945006" y="2780290"/>
            <a:ext cx="1949302" cy="541767"/>
          </a:xfrm>
          <a:prstGeom prst="rect">
            <a:avLst/>
          </a:prstGeom>
          <a:solidFill>
            <a:srgbClr val="3D8A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RC + BGP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B96048-B7BF-9F45-9B9F-6F56D16DD73A}"/>
              </a:ext>
            </a:extLst>
          </p:cNvPr>
          <p:cNvSpPr txBox="1"/>
          <p:nvPr/>
        </p:nvSpPr>
        <p:spPr>
          <a:xfrm>
            <a:off x="3322918" y="2830861"/>
            <a:ext cx="545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000" dirty="0">
                <a:latin typeface="Cambria" panose="02040503050406030204" pitchFamily="18" charset="0"/>
              </a:rPr>
              <a:t>Use </a:t>
            </a:r>
            <a:r>
              <a:rPr lang="en-TR" sz="2000" dirty="0">
                <a:solidFill>
                  <a:srgbClr val="7030A0"/>
                </a:solidFill>
                <a:latin typeface="Cambria" panose="02040503050406030204" pitchFamily="18" charset="0"/>
              </a:rPr>
              <a:t>in-DRAM copy </a:t>
            </a:r>
            <a:r>
              <a:rPr lang="en-TR" sz="2000" dirty="0">
                <a:latin typeface="Cambria" panose="02040503050406030204" pitchFamily="18" charset="0"/>
              </a:rPr>
              <a:t>to initialize DRAM rows </a:t>
            </a:r>
            <a:r>
              <a:rPr lang="en-TR" sz="2000" i="1" dirty="0">
                <a:latin typeface="Cambria" panose="02040503050406030204" pitchFamily="18" charset="0"/>
              </a:rPr>
              <a:t>and</a:t>
            </a:r>
          </a:p>
          <a:p>
            <a:r>
              <a:rPr lang="en-US" sz="2000" dirty="0">
                <a:latin typeface="Cambria" panose="02040503050406030204" pitchFamily="18" charset="0"/>
              </a:rPr>
              <a:t>use</a:t>
            </a:r>
            <a:r>
              <a:rPr lang="en-TR" sz="2000" dirty="0">
                <a:latin typeface="Cambria" panose="02040503050406030204" pitchFamily="18" charset="0"/>
              </a:rPr>
              <a:t> four banks from </a:t>
            </a:r>
            <a:r>
              <a:rPr lang="en-TR" sz="2000" dirty="0">
                <a:solidFill>
                  <a:srgbClr val="7030A0"/>
                </a:solidFill>
                <a:latin typeface="Cambria" panose="02040503050406030204" pitchFamily="18" charset="0"/>
              </a:rPr>
              <a:t>different bank groups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CFDE53-ED63-2742-850F-59F8A492BD2E}"/>
              </a:ext>
            </a:extLst>
          </p:cNvPr>
          <p:cNvSpPr txBox="1"/>
          <p:nvPr/>
        </p:nvSpPr>
        <p:spPr>
          <a:xfrm>
            <a:off x="3322918" y="2544800"/>
            <a:ext cx="4762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000" b="1" dirty="0">
                <a:latin typeface="Cambria" panose="02040503050406030204" pitchFamily="18" charset="0"/>
              </a:rPr>
              <a:t>R</a:t>
            </a:r>
            <a:r>
              <a:rPr lang="en-TR" sz="2000" dirty="0">
                <a:latin typeface="Cambria" panose="02040503050406030204" pitchFamily="18" charset="0"/>
              </a:rPr>
              <a:t>ow</a:t>
            </a:r>
            <a:r>
              <a:rPr lang="en-TR" sz="2000" b="1" dirty="0">
                <a:latin typeface="Cambria" panose="02040503050406030204" pitchFamily="18" charset="0"/>
              </a:rPr>
              <a:t>C</a:t>
            </a:r>
            <a:r>
              <a:rPr lang="en-TR" sz="2000" dirty="0">
                <a:latin typeface="Cambria" panose="02040503050406030204" pitchFamily="18" charset="0"/>
              </a:rPr>
              <a:t>lone </a:t>
            </a:r>
            <a:r>
              <a:rPr lang="en-TR" sz="2000" b="1" dirty="0">
                <a:latin typeface="Cambria" panose="02040503050406030204" pitchFamily="18" charset="0"/>
              </a:rPr>
              <a:t>+</a:t>
            </a:r>
            <a:r>
              <a:rPr lang="en-TR" sz="2000" dirty="0">
                <a:latin typeface="Cambria" panose="02040503050406030204" pitchFamily="18" charset="0"/>
              </a:rPr>
              <a:t> </a:t>
            </a:r>
            <a:r>
              <a:rPr lang="en-TR" sz="2000" b="1" dirty="0">
                <a:latin typeface="Cambria" panose="02040503050406030204" pitchFamily="18" charset="0"/>
              </a:rPr>
              <a:t>BGP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09DE70-6C15-6D4E-B4F4-1C6B3D72614E}"/>
              </a:ext>
            </a:extLst>
          </p:cNvPr>
          <p:cNvSpPr/>
          <p:nvPr/>
        </p:nvSpPr>
        <p:spPr>
          <a:xfrm>
            <a:off x="446247" y="2830861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29F28B6B-1F69-B14D-871F-FE293748743A}"/>
              </a:ext>
            </a:extLst>
          </p:cNvPr>
          <p:cNvSpPr/>
          <p:nvPr/>
        </p:nvSpPr>
        <p:spPr>
          <a:xfrm>
            <a:off x="0" y="3852482"/>
            <a:ext cx="9144000" cy="2244641"/>
          </a:xfrm>
          <a:prstGeom prst="roundRect">
            <a:avLst>
              <a:gd name="adj" fmla="val 0"/>
            </a:avLst>
          </a:prstGeom>
          <a:solidFill>
            <a:srgbClr val="9DC3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72E028-C1D3-6A44-AAD9-EA0468210F4B}"/>
              </a:ext>
            </a:extLst>
          </p:cNvPr>
          <p:cNvSpPr/>
          <p:nvPr/>
        </p:nvSpPr>
        <p:spPr>
          <a:xfrm>
            <a:off x="75991" y="3923311"/>
            <a:ext cx="4912698" cy="210172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TR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DRAM Subarray</a:t>
            </a:r>
          </a:p>
        </p:txBody>
      </p:sp>
      <p:sp>
        <p:nvSpPr>
          <p:cNvPr id="20" name="Rectangle: Rounded Corners 33">
            <a:extLst>
              <a:ext uri="{FF2B5EF4-FFF2-40B4-BE49-F238E27FC236}">
                <a16:creationId xmlns:a16="http://schemas.microsoft.com/office/drawing/2014/main" id="{BA39776A-0A72-FC43-9468-9567D32DCEA5}"/>
              </a:ext>
            </a:extLst>
          </p:cNvPr>
          <p:cNvSpPr/>
          <p:nvPr/>
        </p:nvSpPr>
        <p:spPr>
          <a:xfrm>
            <a:off x="318425" y="4672422"/>
            <a:ext cx="4104466" cy="394189"/>
          </a:xfrm>
          <a:prstGeom prst="roundRect">
            <a:avLst/>
          </a:prstGeom>
          <a:solidFill>
            <a:srgbClr val="EC636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Source Row</a:t>
            </a:r>
          </a:p>
        </p:txBody>
      </p:sp>
      <p:sp>
        <p:nvSpPr>
          <p:cNvPr id="21" name="Rectangle: Rounded Corners 35">
            <a:extLst>
              <a:ext uri="{FF2B5EF4-FFF2-40B4-BE49-F238E27FC236}">
                <a16:creationId xmlns:a16="http://schemas.microsoft.com/office/drawing/2014/main" id="{E94D0336-BFFC-4E46-8DE9-4F06F2BAE2D9}"/>
              </a:ext>
            </a:extLst>
          </p:cNvPr>
          <p:cNvSpPr/>
          <p:nvPr/>
        </p:nvSpPr>
        <p:spPr>
          <a:xfrm>
            <a:off x="318425" y="5392591"/>
            <a:ext cx="4104466" cy="39418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Destination Row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CB9468-0260-1945-A21E-88C7931020C5}"/>
              </a:ext>
            </a:extLst>
          </p:cNvPr>
          <p:cNvSpPr txBox="1"/>
          <p:nvPr/>
        </p:nvSpPr>
        <p:spPr>
          <a:xfrm>
            <a:off x="2960254" y="6453850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[Seshadri+ MICRO’13]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C169B0-B470-1143-87BC-7FA38A78424F}"/>
              </a:ext>
            </a:extLst>
          </p:cNvPr>
          <p:cNvSpPr txBox="1"/>
          <p:nvPr/>
        </p:nvSpPr>
        <p:spPr>
          <a:xfrm>
            <a:off x="5578067" y="6459395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[Gao+ MICRO’19]</a:t>
            </a:r>
          </a:p>
        </p:txBody>
      </p:sp>
      <p:sp>
        <p:nvSpPr>
          <p:cNvPr id="5" name="Curved Left Arrow 4">
            <a:extLst>
              <a:ext uri="{FF2B5EF4-FFF2-40B4-BE49-F238E27FC236}">
                <a16:creationId xmlns:a16="http://schemas.microsoft.com/office/drawing/2014/main" id="{400533DC-7D3A-A84E-8F10-225FE1D24EA5}"/>
              </a:ext>
            </a:extLst>
          </p:cNvPr>
          <p:cNvSpPr/>
          <p:nvPr/>
        </p:nvSpPr>
        <p:spPr>
          <a:xfrm>
            <a:off x="4422891" y="4777611"/>
            <a:ext cx="484775" cy="925975"/>
          </a:xfrm>
          <a:prstGeom prst="curvedLef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solidFill>
                <a:schemeClr val="tx1"/>
              </a:solidFill>
            </a:endParaRPr>
          </a:p>
        </p:txBody>
      </p:sp>
      <p:sp>
        <p:nvSpPr>
          <p:cNvPr id="26" name="Dikdörtgen: Köşeleri Yuvarlatılmış 4">
            <a:extLst>
              <a:ext uri="{FF2B5EF4-FFF2-40B4-BE49-F238E27FC236}">
                <a16:creationId xmlns:a16="http://schemas.microsoft.com/office/drawing/2014/main" id="{F8863A05-A0C7-1B45-8D62-231860A34276}"/>
              </a:ext>
            </a:extLst>
          </p:cNvPr>
          <p:cNvSpPr/>
          <p:nvPr/>
        </p:nvSpPr>
        <p:spPr>
          <a:xfrm>
            <a:off x="5285590" y="4056281"/>
            <a:ext cx="3561508" cy="525278"/>
          </a:xfrm>
          <a:prstGeom prst="roundRect">
            <a:avLst/>
          </a:prstGeom>
          <a:solidFill>
            <a:srgbClr val="EC636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Activate Source</a:t>
            </a:r>
          </a:p>
        </p:txBody>
      </p:sp>
      <p:sp>
        <p:nvSpPr>
          <p:cNvPr id="27" name="Dikdörtgen: Köşeleri Yuvarlatılmış 4">
            <a:extLst>
              <a:ext uri="{FF2B5EF4-FFF2-40B4-BE49-F238E27FC236}">
                <a16:creationId xmlns:a16="http://schemas.microsoft.com/office/drawing/2014/main" id="{BB0E0F22-62AA-FE4B-9D8C-B82928552125}"/>
              </a:ext>
            </a:extLst>
          </p:cNvPr>
          <p:cNvSpPr/>
          <p:nvPr/>
        </p:nvSpPr>
        <p:spPr>
          <a:xfrm>
            <a:off x="5285590" y="4770679"/>
            <a:ext cx="3561508" cy="52527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</a:rPr>
              <a:t>Precharge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28" name="Dikdörtgen: Köşeleri Yuvarlatılmış 4">
            <a:extLst>
              <a:ext uri="{FF2B5EF4-FFF2-40B4-BE49-F238E27FC236}">
                <a16:creationId xmlns:a16="http://schemas.microsoft.com/office/drawing/2014/main" id="{B400972E-6622-BB4E-9F76-12C23C9B14B4}"/>
              </a:ext>
            </a:extLst>
          </p:cNvPr>
          <p:cNvSpPr/>
          <p:nvPr/>
        </p:nvSpPr>
        <p:spPr>
          <a:xfrm>
            <a:off x="5285590" y="5456018"/>
            <a:ext cx="3561508" cy="525278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Activate Destination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31AB90-4EFB-8F45-A703-931367960370}"/>
              </a:ext>
            </a:extLst>
          </p:cNvPr>
          <p:cNvCxnSpPr>
            <a:stCxn id="26" idx="2"/>
            <a:endCxn id="27" idx="0"/>
          </p:cNvCxnSpPr>
          <p:nvPr/>
        </p:nvCxnSpPr>
        <p:spPr>
          <a:xfrm>
            <a:off x="7066344" y="4581559"/>
            <a:ext cx="0" cy="189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435500D-0568-EE42-BCA4-629F9EF4155A}"/>
              </a:ext>
            </a:extLst>
          </p:cNvPr>
          <p:cNvCxnSpPr/>
          <p:nvPr/>
        </p:nvCxnSpPr>
        <p:spPr>
          <a:xfrm>
            <a:off x="7056695" y="5289544"/>
            <a:ext cx="0" cy="189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79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4" grpId="0" animBg="1"/>
      <p:bldP spid="20" grpId="0" animBg="1"/>
      <p:bldP spid="21" grpId="0" animBg="1"/>
      <p:bldP spid="23" grpId="0"/>
      <p:bldP spid="24" grpId="0"/>
      <p:bldP spid="5" grpId="0" animBg="1"/>
      <p:bldP spid="26" grpId="0" animBg="1"/>
      <p:bldP spid="27" grpId="0" animBg="1"/>
      <p:bldP spid="2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F507-9885-A141-A37C-C890D337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800" dirty="0"/>
              <a:t>QUAC-TRNG Throughput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FF6FF17-13FD-2A42-9AAF-884F84FFF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003" y="912172"/>
            <a:ext cx="8235593" cy="362877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2E78542-AFB8-054B-B05D-BD7A794A0E6B}"/>
              </a:ext>
            </a:extLst>
          </p:cNvPr>
          <p:cNvSpPr/>
          <p:nvPr/>
        </p:nvSpPr>
        <p:spPr>
          <a:xfrm>
            <a:off x="6188075" y="1600594"/>
            <a:ext cx="1320800" cy="68217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>
              <a:solidFill>
                <a:srgbClr val="FFC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FBA3F9-B1AB-BF41-9906-18ED7540E6BA}"/>
              </a:ext>
            </a:extLst>
          </p:cNvPr>
          <p:cNvCxnSpPr>
            <a:cxnSpLocks/>
          </p:cNvCxnSpPr>
          <p:nvPr/>
        </p:nvCxnSpPr>
        <p:spPr>
          <a:xfrm flipV="1">
            <a:off x="4480152" y="2235949"/>
            <a:ext cx="0" cy="89395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81DC6E1-725B-8044-8A5E-2BA9ECBF8963}"/>
              </a:ext>
            </a:extLst>
          </p:cNvPr>
          <p:cNvSpPr txBox="1"/>
          <p:nvPr/>
        </p:nvSpPr>
        <p:spPr>
          <a:xfrm>
            <a:off x="3723029" y="2264896"/>
            <a:ext cx="107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400" b="1" dirty="0">
                <a:solidFill>
                  <a:srgbClr val="FFC000"/>
                </a:solidFill>
                <a:latin typeface="Cambria" panose="02040503050406030204" pitchFamily="18" charset="0"/>
              </a:rPr>
              <a:t>4.6X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78E03C-C153-4A9E-BAB9-65B65695C6C0}"/>
              </a:ext>
            </a:extLst>
          </p:cNvPr>
          <p:cNvCxnSpPr>
            <a:cxnSpLocks/>
          </p:cNvCxnSpPr>
          <p:nvPr/>
        </p:nvCxnSpPr>
        <p:spPr>
          <a:xfrm flipH="1">
            <a:off x="3852264" y="2235949"/>
            <a:ext cx="2795587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C390E67-6A7A-B441-ABFF-25DA4F990D29}"/>
              </a:ext>
            </a:extLst>
          </p:cNvPr>
          <p:cNvSpPr/>
          <p:nvPr/>
        </p:nvSpPr>
        <p:spPr>
          <a:xfrm>
            <a:off x="0" y="4540951"/>
            <a:ext cx="9144000" cy="984885"/>
          </a:xfrm>
          <a:prstGeom prst="rect">
            <a:avLst/>
          </a:prstGeom>
          <a:solidFill>
            <a:srgbClr val="3D8AFF"/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  <a:latin typeface="Cambria" panose="02040503050406030204" pitchFamily="18" charset="0"/>
              </a:rPr>
              <a:t>Achieves </a:t>
            </a:r>
            <a:r>
              <a:rPr lang="en-US" sz="2900" b="1" dirty="0">
                <a:solidFill>
                  <a:schemeClr val="accent4"/>
                </a:solidFill>
                <a:latin typeface="Cambria" panose="02040503050406030204" pitchFamily="18" charset="0"/>
              </a:rPr>
              <a:t>3.44 Gb/s </a:t>
            </a:r>
            <a:r>
              <a:rPr lang="en-US" sz="2900" b="1" dirty="0">
                <a:solidFill>
                  <a:schemeClr val="bg1"/>
                </a:solidFill>
                <a:latin typeface="Cambria" panose="02040503050406030204" pitchFamily="18" charset="0"/>
              </a:rPr>
              <a:t>throughput </a:t>
            </a:r>
            <a:r>
              <a:rPr lang="en-US" sz="2900" b="1" dirty="0">
                <a:solidFill>
                  <a:schemeClr val="accent4"/>
                </a:solidFill>
                <a:latin typeface="Cambria" panose="02040503050406030204" pitchFamily="18" charset="0"/>
              </a:rPr>
              <a:t>per DRAM channel </a:t>
            </a:r>
            <a:br>
              <a:rPr lang="en-US" sz="2900" b="1" dirty="0">
                <a:solidFill>
                  <a:schemeClr val="accent4"/>
                </a:solidFill>
                <a:latin typeface="Cambria" panose="02040503050406030204" pitchFamily="18" charset="0"/>
              </a:rPr>
            </a:br>
            <a:r>
              <a:rPr lang="en-US" sz="2900" b="1" dirty="0">
                <a:solidFill>
                  <a:schemeClr val="bg1"/>
                </a:solidFill>
                <a:latin typeface="Cambria" panose="02040503050406030204" pitchFamily="18" charset="0"/>
              </a:rPr>
              <a:t>on average across all modules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440AAE-A92A-C84A-B93E-139F2DC7A015}"/>
              </a:ext>
            </a:extLst>
          </p:cNvPr>
          <p:cNvSpPr/>
          <p:nvPr/>
        </p:nvSpPr>
        <p:spPr>
          <a:xfrm>
            <a:off x="-2199" y="5713084"/>
            <a:ext cx="9143999" cy="538609"/>
          </a:xfrm>
          <a:prstGeom prst="rect">
            <a:avLst/>
          </a:prstGeom>
          <a:solidFill>
            <a:srgbClr val="3D8AFF"/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  <a:latin typeface="Cambria" panose="02040503050406030204" pitchFamily="18" charset="0"/>
              </a:rPr>
              <a:t>In-DRAM initialization greatly improves throughput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90064-A702-7146-B7F9-1E7BB8E5468F}"/>
              </a:ext>
            </a:extLst>
          </p:cNvPr>
          <p:cNvSpPr txBox="1"/>
          <p:nvPr/>
        </p:nvSpPr>
        <p:spPr>
          <a:xfrm>
            <a:off x="-3194613" y="6609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90230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D9E7-110B-6B44-AA6D-999F5D2B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700" dirty="0"/>
              <a:t>QUAC-TRNG vs State-Of-The-Art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F3089-8BB0-E94E-92A6-FCE29E4B9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894304"/>
            <a:ext cx="8987622" cy="551577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sz="3000" dirty="0">
                <a:latin typeface="Cambria" panose="02040503050406030204" pitchFamily="18" charset="0"/>
              </a:rPr>
              <a:t>High-throughput DRAM-based TRNGs:</a:t>
            </a:r>
          </a:p>
          <a:p>
            <a:r>
              <a:rPr lang="en-TR" sz="3000" b="1" dirty="0">
                <a:solidFill>
                  <a:srgbClr val="3D8AFF"/>
                </a:solidFill>
                <a:latin typeface="Cambria" panose="02040503050406030204" pitchFamily="18" charset="0"/>
              </a:rPr>
              <a:t>D-RaNGe</a:t>
            </a:r>
            <a:r>
              <a:rPr lang="en-TR" sz="3000" dirty="0">
                <a:latin typeface="Cambria" panose="02040503050406030204" pitchFamily="18" charset="0"/>
              </a:rPr>
              <a:t>: Activation latency failures</a:t>
            </a:r>
          </a:p>
          <a:p>
            <a:r>
              <a:rPr lang="en-T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Talukder</a:t>
            </a:r>
            <a:r>
              <a:rPr lang="en-TR" sz="3000" dirty="0"/>
              <a:t> et. al</a:t>
            </a:r>
            <a:r>
              <a:rPr lang="en-TR" sz="3000" dirty="0">
                <a:latin typeface="Cambria" panose="02040503050406030204" pitchFamily="18" charset="0"/>
              </a:rPr>
              <a:t>: Precharge latency failures</a:t>
            </a:r>
          </a:p>
          <a:p>
            <a:pPr marL="0" indent="0">
              <a:buNone/>
            </a:pPr>
            <a:endParaRPr lang="en-TR" sz="1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TR" sz="3000" dirty="0">
                <a:latin typeface="Cambria" panose="02040503050406030204" pitchFamily="18" charset="0"/>
              </a:rPr>
              <a:t>Calculate throughput by </a:t>
            </a:r>
            <a:r>
              <a:rPr lang="en-TR" sz="3000" dirty="0">
                <a:solidFill>
                  <a:srgbClr val="3D8AFF"/>
                </a:solidFill>
                <a:latin typeface="Cambria" panose="02040503050406030204" pitchFamily="18" charset="0"/>
              </a:rPr>
              <a:t>tightly scheduling the DDR4 commands </a:t>
            </a:r>
            <a:r>
              <a:rPr lang="en-TR" sz="3000" dirty="0">
                <a:latin typeface="Cambria" panose="02040503050406030204" pitchFamily="18" charset="0"/>
              </a:rPr>
              <a:t>required to induce failures</a:t>
            </a:r>
          </a:p>
          <a:p>
            <a:pPr marL="0" indent="0">
              <a:buNone/>
            </a:pPr>
            <a:endParaRPr lang="en-TR" sz="1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TR" sz="3000" dirty="0"/>
              <a:t>Evaluate two versions of these past two works:</a:t>
            </a:r>
          </a:p>
          <a:p>
            <a:r>
              <a:rPr lang="en-TR" sz="3000" b="1" dirty="0"/>
              <a:t>Base: </a:t>
            </a:r>
            <a:r>
              <a:rPr lang="en-TR" sz="3000" dirty="0"/>
              <a:t>As proposed</a:t>
            </a:r>
          </a:p>
          <a:p>
            <a:r>
              <a:rPr lang="en-TR" sz="3000" b="1" dirty="0"/>
              <a:t>Enhanced </a:t>
            </a:r>
            <a:r>
              <a:rPr lang="en-TR" sz="3000" b="1" dirty="0">
                <a:solidFill>
                  <a:srgbClr val="3D8AFF"/>
                </a:solidFill>
              </a:rPr>
              <a:t>(Fair)</a:t>
            </a:r>
            <a:r>
              <a:rPr lang="en-TR" sz="3000" b="1" dirty="0"/>
              <a:t>: </a:t>
            </a:r>
            <a:r>
              <a:rPr lang="en-TR" sz="3000" dirty="0"/>
              <a:t>Throughput-optimized (SHA-256)</a:t>
            </a:r>
          </a:p>
          <a:p>
            <a:endParaRPr lang="en-TR" sz="700" dirty="0"/>
          </a:p>
          <a:p>
            <a:pPr marL="0" indent="0">
              <a:buNone/>
            </a:pPr>
            <a:r>
              <a:rPr lang="en-TR" sz="3000" dirty="0"/>
              <a:t>Assume four-channel DDR4 memory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3A221-E5AA-CE41-9230-FBC7E145C603}"/>
              </a:ext>
            </a:extLst>
          </p:cNvPr>
          <p:cNvSpPr txBox="1"/>
          <p:nvPr/>
        </p:nvSpPr>
        <p:spPr>
          <a:xfrm>
            <a:off x="2960254" y="6453850"/>
            <a:ext cx="192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[Kim+, HPCA’19]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4F19A-80FE-4D4B-AFC0-BAC7A12F0EC2}"/>
              </a:ext>
            </a:extLst>
          </p:cNvPr>
          <p:cNvSpPr txBox="1"/>
          <p:nvPr/>
        </p:nvSpPr>
        <p:spPr>
          <a:xfrm>
            <a:off x="5045628" y="6459395"/>
            <a:ext cx="337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Talukder</a:t>
            </a: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+, IEEE </a:t>
            </a:r>
            <a:r>
              <a:rPr lang="en-US" b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Access 2019]</a:t>
            </a:r>
            <a:endParaRPr lang="en-US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3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25F2-0981-4244-B013-A340FEBA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DRAM-Based </a:t>
            </a:r>
            <a:r>
              <a:rPr lang="en-TR" sz="4800" dirty="0"/>
              <a:t>TRNGs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4EE1A-6719-914C-8A26-18442A88EE7A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3D8AFF"/>
                </a:solidFill>
              </a:rPr>
              <a:t>DRAM chips </a:t>
            </a:r>
            <a:r>
              <a:rPr lang="en-US" sz="3200" dirty="0"/>
              <a:t>are </a:t>
            </a:r>
            <a:r>
              <a:rPr lang="en-US" sz="3200" dirty="0">
                <a:solidFill>
                  <a:srgbClr val="3D8AFF"/>
                </a:solidFill>
              </a:rPr>
              <a:t>ubiquitous</a:t>
            </a:r>
            <a:r>
              <a:rPr lang="en-US" sz="3200" dirty="0"/>
              <a:t> in modern </a:t>
            </a:r>
            <a:br>
              <a:rPr lang="en-US" sz="3200" dirty="0"/>
            </a:br>
            <a:r>
              <a:rPr lang="en-US" sz="3200" dirty="0"/>
              <a:t>computing platforms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>
                <a:latin typeface="Cambria" panose="02040503050406030204" pitchFamily="18" charset="0"/>
              </a:rPr>
              <a:t>DRAM-based TRNGs enable true random number generation </a:t>
            </a:r>
            <a:r>
              <a:rPr lang="en-US" sz="3200" dirty="0">
                <a:solidFill>
                  <a:srgbClr val="3D8AFF"/>
                </a:solidFill>
                <a:latin typeface="Cambria" panose="02040503050406030204" pitchFamily="18" charset="0"/>
              </a:rPr>
              <a:t>within DRAM chips</a:t>
            </a:r>
            <a:endParaRPr lang="en-US" sz="32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000" b="1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200" b="1" i="1" dirty="0">
                <a:solidFill>
                  <a:srgbClr val="3D8AFF"/>
                </a:solidFill>
                <a:latin typeface="Cambria" panose="02040503050406030204" pitchFamily="18" charset="0"/>
              </a:rPr>
              <a:t>Low-cost: </a:t>
            </a:r>
            <a:r>
              <a:rPr lang="en-US" sz="3200" dirty="0">
                <a:latin typeface="Cambria" panose="02040503050406030204" pitchFamily="18" charset="0"/>
              </a:rPr>
              <a:t>No specialized circuitry for RNG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</a:rPr>
              <a:t>Beneficial for constrained systems</a:t>
            </a:r>
          </a:p>
          <a:p>
            <a:pPr marL="0" indent="0">
              <a:buNone/>
            </a:pPr>
            <a:endParaRPr lang="en-US" sz="1000" b="1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200" b="1" i="1" dirty="0">
                <a:solidFill>
                  <a:srgbClr val="3D8AFF"/>
                </a:solidFill>
                <a:latin typeface="Cambria" panose="02040503050406030204" pitchFamily="18" charset="0"/>
              </a:rPr>
              <a:t>High-throughput:</a:t>
            </a:r>
            <a:r>
              <a:rPr lang="en-US" sz="3200" dirty="0">
                <a:solidFill>
                  <a:srgbClr val="3D8A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>
                <a:latin typeface="Cambria" panose="02040503050406030204" pitchFamily="18" charset="0"/>
              </a:rPr>
              <a:t>&gt; Gb/s throughput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</a:rPr>
              <a:t>Open application space that require 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high-throughput TRNG</a:t>
            </a:r>
            <a:endParaRPr lang="en-TR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4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D9E7-110B-6B44-AA6D-999F5D2B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700" dirty="0"/>
              <a:t>QUAC-TRNG vs State-Of-The-Art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F3089-8BB0-E94E-92A6-FCE29E4B9055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TR" sz="2800" dirty="0"/>
          </a:p>
          <a:p>
            <a:pPr marL="0" indent="0" algn="ctr">
              <a:buNone/>
            </a:pPr>
            <a:endParaRPr lang="en-TR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7E0699-7C6F-B64C-8056-2B4AA14E2A53}"/>
              </a:ext>
            </a:extLst>
          </p:cNvPr>
          <p:cNvSpPr/>
          <p:nvPr/>
        </p:nvSpPr>
        <p:spPr>
          <a:xfrm>
            <a:off x="0" y="4762500"/>
            <a:ext cx="9144000" cy="1569660"/>
          </a:xfrm>
          <a:prstGeom prst="rect">
            <a:avLst/>
          </a:prstGeom>
          <a:solidFill>
            <a:srgbClr val="3D8AFF"/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Outperforms </a:t>
            </a:r>
            <a:r>
              <a:rPr lang="tr-TR" sz="32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best</a:t>
            </a:r>
            <a:r>
              <a:rPr lang="tr-TR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tr-TR" sz="32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prior</a:t>
            </a:r>
            <a:r>
              <a:rPr lang="tr-TR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 DRAM-</a:t>
            </a:r>
            <a:r>
              <a:rPr lang="tr-TR" sz="32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based</a:t>
            </a:r>
            <a:r>
              <a:rPr lang="tr-TR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 TRNG</a:t>
            </a:r>
            <a:b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i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) “</a:t>
            </a:r>
            <a:r>
              <a:rPr lang="tr-TR" sz="32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base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”</a:t>
            </a:r>
            <a:r>
              <a:rPr lang="tr-TR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by </a:t>
            </a:r>
            <a:r>
              <a:rPr lang="en-US" sz="3200" b="1" dirty="0">
                <a:solidFill>
                  <a:schemeClr val="accent4"/>
                </a:solidFill>
                <a:latin typeface="Cambria" panose="02040503050406030204" pitchFamily="18" charset="0"/>
              </a:rPr>
              <a:t>15.08x at 2.4 GT/s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(ii) “enhanced” by </a:t>
            </a:r>
            <a:r>
              <a:rPr lang="en-US" sz="3200" b="1" dirty="0">
                <a:solidFill>
                  <a:schemeClr val="accent4"/>
                </a:solidFill>
                <a:latin typeface="Cambria" panose="02040503050406030204" pitchFamily="18" charset="0"/>
              </a:rPr>
              <a:t>2.03x at 12 GT/s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50687-8237-1F47-9C07-221005CA0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84" y="721489"/>
            <a:ext cx="8096714" cy="394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EF6B-2A67-1446-9CC9-3560765B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AB57A-B547-3A4C-A274-434D7824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974690"/>
            <a:ext cx="8987622" cy="574765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NIST randomness tests results</a:t>
            </a:r>
            <a:br>
              <a:rPr lang="en-US" sz="3200" dirty="0">
                <a:latin typeface="Cambria" panose="02040503050406030204" pitchFamily="18" charset="0"/>
              </a:rPr>
            </a:br>
            <a:endParaRPr lang="en-US" sz="1100" dirty="0">
              <a:latin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</a:rPr>
              <a:t>Throughput &amp; latency comparison against </a:t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</a:rPr>
              <a:t>four other DRAM-based TRNGs</a:t>
            </a:r>
            <a:br>
              <a:rPr lang="en-US" sz="3200" dirty="0">
                <a:latin typeface="Cambria" panose="02040503050406030204" pitchFamily="18" charset="0"/>
              </a:rPr>
            </a:br>
            <a:endParaRPr lang="en-US" sz="1100" dirty="0">
              <a:latin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</a:rPr>
              <a:t>System Integration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How QUAC-TRNG can be implemented in real systems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System performance study </a:t>
            </a:r>
          </a:p>
          <a:p>
            <a:pPr lvl="2"/>
            <a:r>
              <a:rPr lang="en-US" sz="2300" dirty="0">
                <a:latin typeface="Cambria" panose="02040503050406030204" pitchFamily="18" charset="0"/>
              </a:rPr>
              <a:t>QUAC-TRNG’s throughput with concurrently running applications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Area overhead: </a:t>
            </a:r>
            <a:r>
              <a:rPr lang="en-US" dirty="0">
                <a:solidFill>
                  <a:srgbClr val="3D8AFF"/>
                </a:solidFill>
                <a:latin typeface="Cambria" panose="02040503050406030204" pitchFamily="18" charset="0"/>
              </a:rPr>
              <a:t>0.04% </a:t>
            </a:r>
            <a:r>
              <a:rPr lang="en-US" dirty="0">
                <a:latin typeface="Cambria" panose="02040503050406030204" pitchFamily="18" charset="0"/>
              </a:rPr>
              <a:t>of a contemporary CPU (7 nm)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Memory overhead: </a:t>
            </a:r>
            <a:r>
              <a:rPr lang="en-US" dirty="0">
                <a:solidFill>
                  <a:srgbClr val="3D8AFF"/>
                </a:solidFill>
                <a:latin typeface="Cambria" panose="02040503050406030204" pitchFamily="18" charset="0"/>
              </a:rPr>
              <a:t>0.002%</a:t>
            </a:r>
            <a:r>
              <a:rPr lang="en-US" dirty="0">
                <a:latin typeface="Cambria" panose="02040503050406030204" pitchFamily="18" charset="0"/>
              </a:rPr>
              <a:t> of an 8 GiB DRAM module</a:t>
            </a:r>
            <a:br>
              <a:rPr lang="en-US" dirty="0">
                <a:latin typeface="Cambria" panose="02040503050406030204" pitchFamily="18" charset="0"/>
              </a:rPr>
            </a:br>
            <a:endParaRPr lang="en-US" sz="1100" dirty="0">
              <a:latin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</a:rPr>
              <a:t>Sensitivity Analysis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Effect of temperature on QUAC’s entropy</a:t>
            </a:r>
          </a:p>
          <a:p>
            <a:pPr lvl="2"/>
            <a:r>
              <a:rPr lang="en-US" dirty="0">
                <a:latin typeface="Cambria" panose="02040503050406030204" pitchFamily="18" charset="0"/>
              </a:rPr>
              <a:t>Entropy </a:t>
            </a:r>
            <a:r>
              <a:rPr lang="en-US" dirty="0">
                <a:solidFill>
                  <a:srgbClr val="3D8AFF"/>
                </a:solidFill>
                <a:latin typeface="Cambria" panose="02040503050406030204" pitchFamily="18" charset="0"/>
              </a:rPr>
              <a:t>changes with temperature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Time dependence study</a:t>
            </a:r>
          </a:p>
          <a:p>
            <a:pPr lvl="2"/>
            <a:r>
              <a:rPr lang="en-US" dirty="0">
                <a:latin typeface="Cambria" panose="02040503050406030204" pitchFamily="18" charset="0"/>
              </a:rPr>
              <a:t>Entropy remains </a:t>
            </a:r>
            <a:r>
              <a:rPr lang="en-US" dirty="0">
                <a:solidFill>
                  <a:srgbClr val="3D8AFF"/>
                </a:solidFill>
                <a:latin typeface="Cambria" panose="02040503050406030204" pitchFamily="18" charset="0"/>
              </a:rPr>
              <a:t>stable </a:t>
            </a:r>
            <a:r>
              <a:rPr lang="en-US" dirty="0">
                <a:latin typeface="Cambria" panose="02040503050406030204" pitchFamily="18" charset="0"/>
              </a:rPr>
              <a:t>for at least </a:t>
            </a:r>
            <a:r>
              <a:rPr lang="en-US" dirty="0">
                <a:solidFill>
                  <a:srgbClr val="3D8AFF"/>
                </a:solidFill>
                <a:latin typeface="Cambria" panose="02040503050406030204" pitchFamily="18" charset="0"/>
              </a:rPr>
              <a:t>up to a month</a:t>
            </a:r>
          </a:p>
          <a:p>
            <a:endParaRPr lang="en-US" sz="2800" dirty="0">
              <a:latin typeface="Cambria" panose="02040503050406030204" pitchFamily="18" charset="0"/>
            </a:endParaRPr>
          </a:p>
          <a:p>
            <a:endParaRPr 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latin typeface="Cambria" panose="02040503050406030204" pitchFamily="18" charset="0"/>
              </a:rPr>
              <a:t>Motivation</a:t>
            </a:r>
            <a:r>
              <a:rPr lang="en-US" sz="1800" dirty="0">
                <a:latin typeface="Cambria" panose="02040503050406030204" pitchFamily="18" charset="0"/>
              </a:rPr>
              <a:t>: DRAM-based true random number generators (TRNGs) provide </a:t>
            </a:r>
            <a:br>
              <a:rPr lang="en-US" sz="1800" dirty="0">
                <a:latin typeface="Cambria" panose="02040503050406030204" pitchFamily="18" charset="0"/>
              </a:rPr>
            </a:br>
            <a:r>
              <a:rPr lang="en-US" sz="1800" b="1" dirty="0">
                <a:latin typeface="Cambria" panose="02040503050406030204" pitchFamily="18" charset="0"/>
              </a:rPr>
              <a:t>true random numbers at low cost </a:t>
            </a:r>
            <a:r>
              <a:rPr lang="en-US" sz="1800" dirty="0">
                <a:latin typeface="Cambria" panose="02040503050406030204" pitchFamily="18" charset="0"/>
              </a:rPr>
              <a:t>on </a:t>
            </a:r>
            <a:r>
              <a:rPr lang="en-US" sz="1800" b="1" dirty="0">
                <a:latin typeface="Cambria" panose="02040503050406030204" pitchFamily="18" charset="0"/>
              </a:rPr>
              <a:t>a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b="1" dirty="0">
                <a:latin typeface="Cambria" panose="02040503050406030204" pitchFamily="18" charset="0"/>
              </a:rPr>
              <a:t>wide range</a:t>
            </a:r>
            <a:r>
              <a:rPr lang="en-US" sz="1800" dirty="0">
                <a:latin typeface="Cambria" panose="02040503050406030204" pitchFamily="18" charset="0"/>
              </a:rPr>
              <a:t> of computing systems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Problem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: Prior DRAM-based TRNGs are slow:</a:t>
            </a:r>
          </a:p>
          <a:p>
            <a:pPr marL="574675" indent="-28733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Based on fundamentally slow processes 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 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high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latency</a:t>
            </a:r>
          </a:p>
          <a:p>
            <a:pPr marL="574675" indent="-28733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Cannot effectively harness entropy from DRAM rows 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 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sym typeface="Wingdings" pitchFamily="2" charset="2"/>
              </a:rPr>
              <a:t>low throughput</a:t>
            </a:r>
            <a:endParaRPr lang="en-US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Goal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Develop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high-throughput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and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low-latency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TRNG 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that uses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commodity DRAM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devices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Key Observation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: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Carefully engineered sequence of DRAM commands can activate 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four DRAM rows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itchFamily="2" charset="2"/>
              </a:rPr>
              <a:t>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QU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adruple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AC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tivation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(QUAC)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7030A0"/>
                </a:solidFill>
                <a:latin typeface="Cambria" panose="02040503050406030204" pitchFamily="18" charset="0"/>
              </a:rPr>
              <a:t>Key Idea</a:t>
            </a:r>
            <a: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  <a:t>: </a:t>
            </a:r>
            <a:r>
              <a:rPr lang="en-US" sz="1800" b="1" dirty="0">
                <a:solidFill>
                  <a:srgbClr val="7030A0"/>
                </a:solidFill>
                <a:latin typeface="Cambria" panose="02040503050406030204" pitchFamily="18" charset="0"/>
              </a:rPr>
              <a:t>Use</a:t>
            </a:r>
            <a: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ambria" panose="02040503050406030204" pitchFamily="18" charset="0"/>
              </a:rPr>
              <a:t>QUAC</a:t>
            </a:r>
            <a: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  <a:t> to activate DRAM rows that are initialized </a:t>
            </a:r>
            <a:b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</a:br>
            <a: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  <a:t>with </a:t>
            </a:r>
            <a:r>
              <a:rPr lang="en-US" sz="1800" b="1" dirty="0">
                <a:solidFill>
                  <a:srgbClr val="7030A0"/>
                </a:solidFill>
                <a:latin typeface="Cambria" panose="02040503050406030204" pitchFamily="18" charset="0"/>
              </a:rPr>
              <a:t>conflicting data </a:t>
            </a:r>
            <a:r>
              <a:rPr lang="en-US" sz="1800" dirty="0">
                <a:solidFill>
                  <a:srgbClr val="7030A0"/>
                </a:solidFill>
                <a:latin typeface="Cambria" panose="02040503050406030204" pitchFamily="18" charset="0"/>
              </a:rPr>
              <a:t>(e.g., two ‘1’s and two ‘0’s) to generate random values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1E4E79"/>
                </a:solidFill>
                <a:latin typeface="Cambria" panose="02040503050406030204" pitchFamily="18" charset="0"/>
              </a:rPr>
              <a:t>QUAC-TRNG:</a:t>
            </a:r>
            <a:r>
              <a:rPr lang="en-US" sz="1800" b="1" dirty="0">
                <a:solidFill>
                  <a:srgbClr val="1E4E79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1E4E79"/>
                </a:solidFill>
                <a:latin typeface="Cambria" panose="02040503050406030204" pitchFamily="18" charset="0"/>
              </a:rPr>
              <a:t>DRAM-based TRNG that generates true random numbers at </a:t>
            </a:r>
            <a:r>
              <a:rPr lang="en-US" sz="1800" b="1" dirty="0">
                <a:solidFill>
                  <a:srgbClr val="1E4E79"/>
                </a:solidFill>
                <a:latin typeface="Cambria" panose="02040503050406030204" pitchFamily="18" charset="0"/>
              </a:rPr>
              <a:t>high-throughput </a:t>
            </a:r>
            <a:r>
              <a:rPr lang="en-US" sz="1800" dirty="0">
                <a:solidFill>
                  <a:srgbClr val="1E4E79"/>
                </a:solidFill>
                <a:latin typeface="Cambria" panose="02040503050406030204" pitchFamily="18" charset="0"/>
              </a:rPr>
              <a:t>and </a:t>
            </a:r>
            <a:r>
              <a:rPr lang="en-US" sz="1800" b="1" dirty="0">
                <a:solidFill>
                  <a:srgbClr val="1E4E79"/>
                </a:solidFill>
                <a:latin typeface="Cambria" panose="02040503050406030204" pitchFamily="18" charset="0"/>
              </a:rPr>
              <a:t>low-latency</a:t>
            </a:r>
            <a:r>
              <a:rPr lang="en-US" sz="1800" dirty="0">
                <a:solidFill>
                  <a:srgbClr val="1E4E79"/>
                </a:solidFill>
                <a:latin typeface="Cambria" panose="02040503050406030204" pitchFamily="18" charset="0"/>
              </a:rPr>
              <a:t> by </a:t>
            </a:r>
            <a:r>
              <a:rPr lang="en-US" sz="1800" b="1" dirty="0">
                <a:solidFill>
                  <a:srgbClr val="1E4E79"/>
                </a:solidFill>
                <a:latin typeface="Cambria" panose="02040503050406030204" pitchFamily="18" charset="0"/>
              </a:rPr>
              <a:t>repeatedly performing QUAC operations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1800" b="1" u="sng" dirty="0">
                <a:solidFill>
                  <a:srgbClr val="3D8AFF"/>
                </a:solidFill>
                <a:latin typeface="Cambria" panose="02040503050406030204" pitchFamily="18" charset="0"/>
              </a:rPr>
              <a:t>Results: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 We evaluate QUAC-TRNG using </a:t>
            </a:r>
            <a:r>
              <a:rPr lang="en-US" sz="1800" b="1" dirty="0">
                <a:solidFill>
                  <a:srgbClr val="3D8AFF"/>
                </a:solidFill>
                <a:latin typeface="Cambria" panose="02040503050406030204" pitchFamily="18" charset="0"/>
              </a:rPr>
              <a:t>136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 real DDR4 chips</a:t>
            </a:r>
          </a:p>
          <a:p>
            <a:pPr marL="514350" indent="-227013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>
                <a:solidFill>
                  <a:srgbClr val="3D8AFF"/>
                </a:solidFill>
                <a:latin typeface="Cambria" panose="02040503050406030204" pitchFamily="18" charset="0"/>
              </a:rPr>
              <a:t>5.4 Gb/s 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maximum (</a:t>
            </a:r>
            <a:r>
              <a:rPr lang="en-US" sz="1800" b="1" dirty="0">
                <a:solidFill>
                  <a:srgbClr val="3D8AFF"/>
                </a:solidFill>
                <a:latin typeface="Cambria" panose="02040503050406030204" pitchFamily="18" charset="0"/>
              </a:rPr>
              <a:t>3.4 Gb/s  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average) TRNG throughput per DRAM channel</a:t>
            </a:r>
          </a:p>
          <a:p>
            <a:pPr marL="514350" indent="-227013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3D8AFF"/>
                </a:solidFill>
                <a:ea typeface="Cambria" panose="02040503050406030204" pitchFamily="18" charset="0"/>
              </a:rPr>
              <a:t> QUAC-TRNG has low TRNG latency: </a:t>
            </a:r>
            <a:r>
              <a:rPr lang="en-US" sz="1800" b="1" dirty="0">
                <a:solidFill>
                  <a:srgbClr val="3D8AFF"/>
                </a:solidFill>
                <a:ea typeface="Cambria" panose="02040503050406030204" pitchFamily="18" charset="0"/>
              </a:rPr>
              <a:t>256-bit RN</a:t>
            </a:r>
            <a:r>
              <a:rPr lang="en-US" sz="1800" dirty="0">
                <a:solidFill>
                  <a:srgbClr val="3D8AFF"/>
                </a:solidFill>
                <a:ea typeface="Cambria" panose="02040503050406030204" pitchFamily="18" charset="0"/>
              </a:rPr>
              <a:t> in </a:t>
            </a:r>
            <a:r>
              <a:rPr lang="en-US" sz="1800" b="1" dirty="0">
                <a:solidFill>
                  <a:srgbClr val="3D8AFF"/>
                </a:solidFill>
                <a:ea typeface="Cambria" panose="02040503050406030204" pitchFamily="18" charset="0"/>
              </a:rPr>
              <a:t>274 ns</a:t>
            </a:r>
          </a:p>
          <a:p>
            <a:pPr marL="514350" indent="-227013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 Outperforms existing DRAM-based TRNGs by </a:t>
            </a:r>
            <a:r>
              <a:rPr lang="en-US" sz="1800" b="1" dirty="0">
                <a:solidFill>
                  <a:srgbClr val="3D8AFF"/>
                </a:solidFill>
                <a:latin typeface="Cambria" panose="02040503050406030204" pitchFamily="18" charset="0"/>
              </a:rPr>
              <a:t>15.08x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 (base), and </a:t>
            </a:r>
            <a:r>
              <a:rPr lang="en-US" sz="1800" b="1" dirty="0">
                <a:solidFill>
                  <a:srgbClr val="3D8AFF"/>
                </a:solidFill>
                <a:latin typeface="Cambria" panose="02040503050406030204" pitchFamily="18" charset="0"/>
              </a:rPr>
              <a:t>1.41x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 (enhanced)</a:t>
            </a:r>
          </a:p>
          <a:p>
            <a:pPr marL="514350" indent="-227013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 QUAC-TRNG passes </a:t>
            </a:r>
            <a:r>
              <a:rPr lang="en-US" sz="1800" b="1" dirty="0">
                <a:solidFill>
                  <a:srgbClr val="3D8AFF"/>
                </a:solidFill>
                <a:latin typeface="Cambria" panose="02040503050406030204" pitchFamily="18" charset="0"/>
              </a:rPr>
              <a:t>all 15 </a:t>
            </a:r>
            <a:r>
              <a:rPr lang="en-US" sz="1800" dirty="0">
                <a:solidFill>
                  <a:srgbClr val="3D8AFF"/>
                </a:solidFill>
                <a:latin typeface="Cambria" panose="02040503050406030204" pitchFamily="18" charset="0"/>
              </a:rPr>
              <a:t>NIST randomness tests</a:t>
            </a:r>
          </a:p>
        </p:txBody>
      </p:sp>
    </p:spTree>
    <p:extLst>
      <p:ext uri="{BB962C8B-B14F-4D97-AF65-F5344CB8AC3E}">
        <p14:creationId xmlns:p14="http://schemas.microsoft.com/office/powerpoint/2010/main" val="84049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-523"/>
            <a:ext cx="9144000" cy="2962508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76130"/>
            <a:ext cx="9144000" cy="247383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i="1" dirty="0">
                <a:solidFill>
                  <a:schemeClr val="bg1"/>
                </a:solidFill>
                <a:latin typeface="Cambria"/>
                <a:cs typeface="Cambria"/>
              </a:rPr>
              <a:t>QUAC-TRNG</a:t>
            </a:r>
            <a:br>
              <a:rPr lang="en-US" sz="20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700" b="1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en-US" sz="3400" b="1" i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2800" b="1" i="1" dirty="0">
                <a:solidFill>
                  <a:schemeClr val="bg1"/>
                </a:solidFill>
                <a:latin typeface="Cambria"/>
                <a:cs typeface="Cambria"/>
              </a:rPr>
              <a:t>High-Throughput True Random Number Generation Using Quadruple Row Activation in Real DRAM Chips</a:t>
            </a:r>
            <a:endParaRPr lang="en-US" sz="34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3534081"/>
            <a:ext cx="8686800" cy="15302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Cambria"/>
                <a:cs typeface="Cambria"/>
              </a:rPr>
              <a:t>Ataberk Olgun</a:t>
            </a:r>
            <a:endParaRPr lang="en-US" sz="1800" b="1" baseline="30000" dirty="0">
              <a:latin typeface="Cambria"/>
              <a:cs typeface="Cambria"/>
            </a:endParaRP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Minesh</a:t>
            </a:r>
            <a:r>
              <a:rPr lang="en-US" sz="2400" dirty="0">
                <a:latin typeface="Cambria"/>
                <a:cs typeface="Cambria"/>
              </a:rPr>
              <a:t> Patel     A. </a:t>
            </a:r>
            <a:r>
              <a:rPr lang="en-US" sz="2400" dirty="0" err="1">
                <a:latin typeface="Cambria"/>
                <a:cs typeface="Cambria"/>
              </a:rPr>
              <a:t>Giray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Yağlıkc</a:t>
            </a:r>
            <a:r>
              <a:rPr lang="en-US" sz="2400" dirty="0">
                <a:latin typeface="Cambria" panose="02040503050406030204" pitchFamily="18" charset="0"/>
              </a:rPr>
              <a:t>̧</a:t>
            </a:r>
            <a:r>
              <a:rPr lang="tr-TR" sz="2400" dirty="0">
                <a:latin typeface="Cambria" panose="02040503050406030204" pitchFamily="18" charset="0"/>
              </a:rPr>
              <a:t>ı</a:t>
            </a:r>
            <a:r>
              <a:rPr lang="en-US" sz="2400" dirty="0">
                <a:latin typeface="Cambria" panose="02040503050406030204" pitchFamily="18" charset="0"/>
              </a:rPr>
              <a:t>     </a:t>
            </a:r>
            <a:r>
              <a:rPr lang="en-US" sz="2400" dirty="0" err="1">
                <a:latin typeface="Cambria" panose="02040503050406030204" pitchFamily="18" charset="0"/>
              </a:rPr>
              <a:t>Haocong</a:t>
            </a:r>
            <a:r>
              <a:rPr lang="en-US" sz="2400" dirty="0">
                <a:latin typeface="Cambria" panose="02040503050406030204" pitchFamily="18" charset="0"/>
              </a:rPr>
              <a:t> Luo </a:t>
            </a:r>
          </a:p>
          <a:p>
            <a:pPr marL="0" indent="0" algn="ctr">
              <a:buNone/>
            </a:pPr>
            <a:r>
              <a:rPr lang="en-US" sz="2400" dirty="0">
                <a:latin typeface="Cambria"/>
                <a:cs typeface="Cambria"/>
              </a:rPr>
              <a:t>      </a:t>
            </a:r>
            <a:r>
              <a:rPr lang="en-US" sz="2400" dirty="0" err="1">
                <a:latin typeface="Cambria"/>
                <a:cs typeface="Cambria"/>
              </a:rPr>
              <a:t>Jeremie</a:t>
            </a:r>
            <a:r>
              <a:rPr lang="en-US" sz="2400" dirty="0">
                <a:latin typeface="Cambria"/>
                <a:cs typeface="Cambria"/>
              </a:rPr>
              <a:t> S. Kim     F. </a:t>
            </a:r>
            <a:r>
              <a:rPr lang="en-US" sz="2400" dirty="0" err="1">
                <a:latin typeface="Cambria"/>
                <a:cs typeface="Cambria"/>
              </a:rPr>
              <a:t>Nisa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Bostancı</a:t>
            </a:r>
            <a:r>
              <a:rPr lang="en-US" sz="2400" dirty="0">
                <a:latin typeface="Cambria"/>
                <a:cs typeface="Cambria"/>
              </a:rPr>
              <a:t>     Nandita Vijaykumar	</a:t>
            </a:r>
          </a:p>
          <a:p>
            <a:pPr marL="0" indent="0" algn="ctr">
              <a:buNone/>
            </a:pPr>
            <a:r>
              <a:rPr lang="en-US" sz="2400" dirty="0" err="1">
                <a:latin typeface="Cambria"/>
                <a:cs typeface="Cambria"/>
              </a:rPr>
              <a:t>Oğuz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Ergin</a:t>
            </a:r>
            <a:r>
              <a:rPr lang="en-US" sz="2400" baseline="30000" dirty="0"/>
              <a:t> </a:t>
            </a:r>
            <a:r>
              <a:rPr lang="en-US" sz="2400" dirty="0">
                <a:latin typeface="Cambria"/>
                <a:cs typeface="Cambria"/>
              </a:rPr>
              <a:t>	</a:t>
            </a:r>
            <a:r>
              <a:rPr lang="en-US" sz="2400" dirty="0" err="1">
                <a:latin typeface="Cambria"/>
                <a:cs typeface="Cambria"/>
              </a:rPr>
              <a:t>Onur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Mutlu</a:t>
            </a:r>
            <a:br>
              <a:rPr lang="en-US" sz="2400" dirty="0">
                <a:latin typeface="Cambria"/>
                <a:cs typeface="Cambria"/>
              </a:rPr>
            </a:b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C26073-8D20-48E5-9751-3761552F8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002" y="5346467"/>
            <a:ext cx="2534121" cy="487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93808-1C51-9F45-A6ED-874599368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820" t="33599" r="12247" b="30996"/>
          <a:stretch/>
        </p:blipFill>
        <p:spPr>
          <a:xfrm>
            <a:off x="494251" y="6209099"/>
            <a:ext cx="2657465" cy="457200"/>
          </a:xfrm>
          <a:prstGeom prst="rect">
            <a:avLst/>
          </a:prstGeom>
        </p:spPr>
      </p:pic>
      <p:pic>
        <p:nvPicPr>
          <p:cNvPr id="1026" name="Picture 2" descr="Download University of Toronto (UToronto, U of T) Logo in SVG Vector or PNG  File Format - Logo.wine">
            <a:extLst>
              <a:ext uri="{FF2B5EF4-FFF2-40B4-BE49-F238E27FC236}">
                <a16:creationId xmlns:a16="http://schemas.microsoft.com/office/drawing/2014/main" id="{15086C4A-17AD-744D-8354-5A14396CC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28296" r="10455" b="26193"/>
          <a:stretch/>
        </p:blipFill>
        <p:spPr bwMode="auto">
          <a:xfrm>
            <a:off x="6544275" y="5909285"/>
            <a:ext cx="2153462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BB ETÜ">
            <a:extLst>
              <a:ext uri="{FF2B5EF4-FFF2-40B4-BE49-F238E27FC236}">
                <a16:creationId xmlns:a16="http://schemas.microsoft.com/office/drawing/2014/main" id="{BD5B5484-C5FD-D844-98B8-683144EF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79" y="6134213"/>
            <a:ext cx="205739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7646F72-DB67-AE41-A0E7-5326E165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08" y="5236537"/>
            <a:ext cx="3440957" cy="70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94DAB5-D134-594D-9A4B-70FA2C0F26F0}"/>
              </a:ext>
            </a:extLst>
          </p:cNvPr>
          <p:cNvSpPr/>
          <p:nvPr/>
        </p:nvSpPr>
        <p:spPr>
          <a:xfrm>
            <a:off x="4456957" y="5236537"/>
            <a:ext cx="1454150" cy="659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9779E3-ADCB-074C-BE96-170E86357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5"/>
          <a:stretch/>
        </p:blipFill>
        <p:spPr bwMode="auto">
          <a:xfrm>
            <a:off x="4820255" y="5345537"/>
            <a:ext cx="1052345" cy="53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1885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F24DC-097A-F64E-9405-3D2FAB96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55798"/>
            <a:ext cx="9144000" cy="1325563"/>
          </a:xfrm>
        </p:spPr>
        <p:txBody>
          <a:bodyPr/>
          <a:lstStyle/>
          <a:p>
            <a:r>
              <a:rPr lang="en-TR" dirty="0">
                <a:solidFill>
                  <a:schemeClr val="bg1"/>
                </a:solidFill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5021639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Spatial Distribution</a:t>
            </a:r>
            <a:endParaRPr lang="en-US" sz="48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F85262-05B3-D542-8B53-0D993937A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33" y="1350252"/>
            <a:ext cx="8660338" cy="34390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55ABD6-E1B9-9E40-A9A8-956F7DA29F9D}"/>
              </a:ext>
            </a:extLst>
          </p:cNvPr>
          <p:cNvSpPr/>
          <p:nvPr/>
        </p:nvSpPr>
        <p:spPr>
          <a:xfrm>
            <a:off x="239633" y="5271427"/>
            <a:ext cx="8660338" cy="1077218"/>
          </a:xfrm>
          <a:prstGeom prst="rect">
            <a:avLst/>
          </a:prstGeom>
          <a:solidFill>
            <a:srgbClr val="3D8AFF"/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Cache block entropy is the highest around the middle of the DRAM segment</a:t>
            </a:r>
          </a:p>
        </p:txBody>
      </p:sp>
    </p:spTree>
    <p:extLst>
      <p:ext uri="{BB962C8B-B14F-4D97-AF65-F5344CB8AC3E}">
        <p14:creationId xmlns:p14="http://schemas.microsoft.com/office/powerpoint/2010/main" val="8989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B24F-2A28-F04D-9313-F9EC2493D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NIST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4CFE7E-78D7-F94C-8480-C52ED8005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463" y="974725"/>
            <a:ext cx="8020311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59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D63ABA-8888-4749-9464-4A21DD593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88" y="2413454"/>
            <a:ext cx="7822026" cy="28700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2636ED-999F-4A49-A577-96611288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800" dirty="0"/>
              <a:t>System Performance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95E49-8A27-A64D-B45E-FCBF9F05AD3E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mbria" panose="02040503050406030204" pitchFamily="18" charset="0"/>
              </a:rPr>
              <a:t>T</a:t>
            </a:r>
            <a:r>
              <a:rPr lang="en-TR" sz="2800" dirty="0">
                <a:latin typeface="Cambria" panose="02040503050406030204" pitchFamily="18" charset="0"/>
              </a:rPr>
              <a:t>he </a:t>
            </a:r>
            <a:r>
              <a:rPr lang="en-TR" sz="2800" dirty="0">
                <a:solidFill>
                  <a:srgbClr val="7030A0"/>
                </a:solidFill>
                <a:latin typeface="Cambria" panose="02040503050406030204" pitchFamily="18" charset="0"/>
              </a:rPr>
              <a:t>maximum throughput</a:t>
            </a:r>
            <a:r>
              <a:rPr lang="en-TR" sz="2800" b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TR" sz="2800" dirty="0">
                <a:latin typeface="Cambria" panose="02040503050406030204" pitchFamily="18" charset="0"/>
              </a:rPr>
              <a:t>QUAC-TRNG provide</a:t>
            </a:r>
            <a:r>
              <a:rPr lang="en-US" sz="2800" dirty="0">
                <a:latin typeface="Cambria" panose="02040503050406030204" pitchFamily="18" charset="0"/>
              </a:rPr>
              <a:t>s</a:t>
            </a:r>
            <a:r>
              <a:rPr lang="en-TR" sz="2800" dirty="0">
                <a:latin typeface="Cambria" panose="02040503050406030204" pitchFamily="18" charset="0"/>
              </a:rPr>
              <a:t> 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TR" sz="2800" dirty="0">
                <a:solidFill>
                  <a:srgbClr val="7030A0"/>
                </a:solidFill>
                <a:latin typeface="Cambria" panose="02040503050406030204" pitchFamily="18" charset="0"/>
              </a:rPr>
              <a:t>without reducing the total off-chip memory bandwidth </a:t>
            </a:r>
            <a:endParaRPr lang="en-US" sz="2800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TR" sz="2800" b="1" dirty="0">
                <a:solidFill>
                  <a:srgbClr val="3D8AFF"/>
                </a:solidFill>
                <a:latin typeface="Cambria" panose="02040503050406030204" pitchFamily="18" charset="0"/>
              </a:rPr>
              <a:t>Ramulator:</a:t>
            </a:r>
            <a:r>
              <a:rPr lang="en-TR" sz="2800" dirty="0">
                <a:solidFill>
                  <a:srgbClr val="3D8AFF"/>
                </a:solidFill>
                <a:latin typeface="Cambria" panose="02040503050406030204" pitchFamily="18" charset="0"/>
              </a:rPr>
              <a:t> </a:t>
            </a:r>
            <a:r>
              <a:rPr lang="en-TR" sz="2800" dirty="0">
                <a:latin typeface="Cambria" panose="02040503050406030204" pitchFamily="18" charset="0"/>
              </a:rPr>
              <a:t>3.2 GHz core, four-channel DDR4 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F0C29-A613-4A4D-9363-4BCC9E640705}"/>
              </a:ext>
            </a:extLst>
          </p:cNvPr>
          <p:cNvSpPr/>
          <p:nvPr/>
        </p:nvSpPr>
        <p:spPr>
          <a:xfrm>
            <a:off x="353533" y="5290073"/>
            <a:ext cx="8432537" cy="1077218"/>
          </a:xfrm>
          <a:prstGeom prst="rect">
            <a:avLst/>
          </a:prstGeom>
          <a:solidFill>
            <a:srgbClr val="3D8AFF"/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QUAC-TRNG achieves </a:t>
            </a:r>
            <a:r>
              <a:rPr lang="en-US" sz="3200" b="1" dirty="0">
                <a:solidFill>
                  <a:schemeClr val="accent4"/>
                </a:solidFill>
                <a:latin typeface="Cambria" panose="02040503050406030204" pitchFamily="18" charset="0"/>
              </a:rPr>
              <a:t>74.13%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 of the </a:t>
            </a:r>
            <a:b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empirical average throughput</a:t>
            </a:r>
          </a:p>
        </p:txBody>
      </p:sp>
    </p:spTree>
    <p:extLst>
      <p:ext uri="{BB962C8B-B14F-4D97-AF65-F5344CB8AC3E}">
        <p14:creationId xmlns:p14="http://schemas.microsoft.com/office/powerpoint/2010/main" val="19876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1803-FA32-4147-9B6B-97F991B7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300" dirty="0"/>
              <a:t>Throughput &amp; Latency Comparison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22117A-B8AB-6041-8E4B-2F0D5A872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2028561"/>
            <a:ext cx="8986838" cy="332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168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A8E2-189C-EB45-B8B9-7FB785AA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Temperature Dependence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4895C8-A889-7A41-A4FC-0A2E95D17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718749"/>
            <a:ext cx="8986838" cy="394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1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25F2-0981-4244-B013-A340FEBA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/>
              <a:t>Synergy with Processing-in-Memory</a:t>
            </a:r>
            <a:endParaRPr lang="en-TR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4EE1A-6719-914C-8A26-18442A88E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975034"/>
            <a:ext cx="8987621" cy="543504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TR" sz="2400" b="1" dirty="0">
                <a:solidFill>
                  <a:srgbClr val="3D8AFF"/>
                </a:solidFill>
              </a:rPr>
              <a:t>Processing-in-Memory (PIM) Systems</a:t>
            </a:r>
          </a:p>
          <a:p>
            <a:r>
              <a:rPr lang="en-TR" sz="2300" dirty="0"/>
              <a:t>Perform </a:t>
            </a:r>
            <a:r>
              <a:rPr lang="en-TR" sz="2300" dirty="0">
                <a:solidFill>
                  <a:srgbClr val="3D8AFF"/>
                </a:solidFill>
              </a:rPr>
              <a:t>computation</a:t>
            </a:r>
            <a:r>
              <a:rPr lang="en-TR" sz="2300" dirty="0"/>
              <a:t> directly </a:t>
            </a:r>
            <a:r>
              <a:rPr lang="en-TR" sz="2300" dirty="0">
                <a:solidFill>
                  <a:srgbClr val="3D8AFF"/>
                </a:solidFill>
              </a:rPr>
              <a:t>within</a:t>
            </a:r>
            <a:r>
              <a:rPr lang="en-TR" sz="2300" dirty="0"/>
              <a:t> a </a:t>
            </a:r>
            <a:r>
              <a:rPr lang="en-TR" sz="2300" dirty="0">
                <a:solidFill>
                  <a:srgbClr val="3D8AFF"/>
                </a:solidFill>
              </a:rPr>
              <a:t>memory chip</a:t>
            </a:r>
          </a:p>
          <a:p>
            <a:pPr marL="0" indent="0">
              <a:spcBef>
                <a:spcPts val="400"/>
              </a:spcBef>
              <a:buNone/>
            </a:pPr>
            <a:endParaRPr lang="en-TR" sz="100" dirty="0"/>
          </a:p>
          <a:p>
            <a:pPr>
              <a:spcBef>
                <a:spcPts val="400"/>
              </a:spcBef>
            </a:pPr>
            <a:r>
              <a:rPr lang="en-TR" sz="2300" dirty="0"/>
              <a:t>Improve system performance by avoiding off-chip </a:t>
            </a:r>
            <a:r>
              <a:rPr lang="en-TR" sz="2300" dirty="0">
                <a:solidFill>
                  <a:srgbClr val="3D8AFF"/>
                </a:solidFill>
              </a:rPr>
              <a:t>data movement</a:t>
            </a:r>
          </a:p>
          <a:p>
            <a:pPr marL="0" indent="0">
              <a:buNone/>
            </a:pPr>
            <a:endParaRPr lang="en-TR" sz="2800" dirty="0">
              <a:solidFill>
                <a:srgbClr val="3D8AFF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TR" sz="2800" dirty="0">
              <a:solidFill>
                <a:srgbClr val="3D8AFF"/>
              </a:solidFill>
            </a:endParaRPr>
          </a:p>
          <a:p>
            <a:pPr marL="0" indent="0">
              <a:buNone/>
            </a:pPr>
            <a:endParaRPr lang="en-TR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TR" dirty="0"/>
          </a:p>
          <a:p>
            <a:pPr marL="0" indent="0">
              <a:buNone/>
            </a:pPr>
            <a:r>
              <a:rPr lang="en-TR" sz="2400" b="1" dirty="0">
                <a:solidFill>
                  <a:srgbClr val="3D8AFF"/>
                </a:solidFill>
              </a:rPr>
              <a:t>True random number generation within DRAM</a:t>
            </a:r>
            <a:endParaRPr lang="en-TR" sz="2400" b="1" dirty="0"/>
          </a:p>
          <a:p>
            <a:r>
              <a:rPr lang="en-US" sz="2300" dirty="0"/>
              <a:t>Enables PIM workloads to sample true random numbers </a:t>
            </a:r>
            <a:br>
              <a:rPr lang="en-US" sz="2300" dirty="0"/>
            </a:br>
            <a:r>
              <a:rPr lang="en-US" sz="2300" dirty="0">
                <a:solidFill>
                  <a:srgbClr val="3D8AFF"/>
                </a:solidFill>
              </a:rPr>
              <a:t>directly within the memory chip</a:t>
            </a:r>
          </a:p>
          <a:p>
            <a:r>
              <a:rPr lang="en-US" sz="2300" dirty="0"/>
              <a:t>Avoids inefficient communication to other </a:t>
            </a:r>
            <a:br>
              <a:rPr lang="en-US" sz="2300" dirty="0"/>
            </a:br>
            <a:r>
              <a:rPr lang="en-US" sz="2300" dirty="0"/>
              <a:t>possible </a:t>
            </a:r>
            <a:r>
              <a:rPr lang="en-US" sz="2300" dirty="0">
                <a:solidFill>
                  <a:srgbClr val="FF0000"/>
                </a:solidFill>
              </a:rPr>
              <a:t>off-chip TRNG sources</a:t>
            </a:r>
            <a:r>
              <a:rPr lang="en-US" sz="2300" dirty="0"/>
              <a:t>,</a:t>
            </a:r>
            <a:r>
              <a:rPr lang="en-US" sz="2300" dirty="0">
                <a:solidFill>
                  <a:schemeClr val="accent6"/>
                </a:solidFill>
              </a:rPr>
              <a:t> enhances security &amp; privacy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FBA8B3D-893D-604F-955A-D8EE826A2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40" y="2590906"/>
            <a:ext cx="2173718" cy="14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34D534-308B-8B44-95FB-23B6AF50E33B}"/>
              </a:ext>
            </a:extLst>
          </p:cNvPr>
          <p:cNvSpPr txBox="1"/>
          <p:nvPr/>
        </p:nvSpPr>
        <p:spPr>
          <a:xfrm>
            <a:off x="5759483" y="4041560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[UPMEM]</a:t>
            </a:r>
          </a:p>
        </p:txBody>
      </p:sp>
      <p:pic>
        <p:nvPicPr>
          <p:cNvPr id="2054" name="Picture 6" descr="Samsung's New HBM2 Memory Has 1.2 TFLOPS of Embedded Processing Power |  Tom's Hardware">
            <a:extLst>
              <a:ext uri="{FF2B5EF4-FFF2-40B4-BE49-F238E27FC236}">
                <a16:creationId xmlns:a16="http://schemas.microsoft.com/office/drawing/2014/main" id="{A042F9A0-AC37-904D-8CF5-478F2E540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26829" r="12417" b="21602"/>
          <a:stretch/>
        </p:blipFill>
        <p:spPr bwMode="auto">
          <a:xfrm>
            <a:off x="1525320" y="2638474"/>
            <a:ext cx="2825358" cy="13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87D660-DF64-BA44-AE45-3F6A9F402B08}"/>
              </a:ext>
            </a:extLst>
          </p:cNvPr>
          <p:cNvSpPr txBox="1"/>
          <p:nvPr/>
        </p:nvSpPr>
        <p:spPr>
          <a:xfrm>
            <a:off x="2473192" y="4041559"/>
            <a:ext cx="929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[Samsung]</a:t>
            </a:r>
          </a:p>
        </p:txBody>
      </p:sp>
    </p:spTree>
    <p:extLst>
      <p:ext uri="{BB962C8B-B14F-4D97-AF65-F5344CB8AC3E}">
        <p14:creationId xmlns:p14="http://schemas.microsoft.com/office/powerpoint/2010/main" val="42536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19CD9-94F5-A247-A00D-94156963E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DDR4 Modules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57BCC6-184B-4649-AD1C-1147F7EC2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425549"/>
            <a:ext cx="8986838" cy="4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6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9BD1A-B935-2F4C-89D3-50285A7A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800" dirty="0"/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0EB99-810F-DE46-9CEC-79B1F2687A36}"/>
              </a:ext>
            </a:extLst>
          </p:cNvPr>
          <p:cNvSpPr txBox="1"/>
          <p:nvPr/>
        </p:nvSpPr>
        <p:spPr>
          <a:xfrm>
            <a:off x="203989" y="1199331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</a:rPr>
              <a:t>True Random Numbers in DRAM</a:t>
            </a:r>
            <a:endParaRPr lang="en-TR" sz="4200" b="1" dirty="0">
              <a:solidFill>
                <a:schemeClr val="bg2">
                  <a:lumMod val="9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28254-F95F-2D4B-A0F4-F384F31E7AF2}"/>
              </a:ext>
            </a:extLst>
          </p:cNvPr>
          <p:cNvSpPr txBox="1"/>
          <p:nvPr/>
        </p:nvSpPr>
        <p:spPr>
          <a:xfrm>
            <a:off x="203988" y="2195164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TR" sz="4200" b="1" dirty="0">
                <a:latin typeface="Cambria" panose="02040503050406030204" pitchFamily="18" charset="0"/>
              </a:rPr>
              <a:t>DRAM Organization and Operation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D557F-BB1F-5B40-83FF-9CFB9B87FE23}"/>
              </a:ext>
            </a:extLst>
          </p:cNvPr>
          <p:cNvSpPr txBox="1"/>
          <p:nvPr/>
        </p:nvSpPr>
        <p:spPr>
          <a:xfrm>
            <a:off x="203988" y="3190997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TR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en-TR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adruple A</a:t>
            </a:r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TR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tivation (QUAC)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3E93F-FD74-1D4C-93F2-D6A019CE0A80}"/>
              </a:ext>
            </a:extLst>
          </p:cNvPr>
          <p:cNvSpPr txBox="1"/>
          <p:nvPr/>
        </p:nvSpPr>
        <p:spPr>
          <a:xfrm>
            <a:off x="203988" y="4186830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</a:rPr>
              <a:t>QUAC-TRNG</a:t>
            </a:r>
            <a:endParaRPr lang="en-TR" sz="4200" b="1" dirty="0">
              <a:solidFill>
                <a:schemeClr val="bg2">
                  <a:lumMod val="9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F1F0E-261A-4C9E-8D42-270EF0C7851C}"/>
              </a:ext>
            </a:extLst>
          </p:cNvPr>
          <p:cNvSpPr txBox="1"/>
          <p:nvPr/>
        </p:nvSpPr>
        <p:spPr>
          <a:xfrm>
            <a:off x="203988" y="5182663"/>
            <a:ext cx="8731623" cy="710902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sz="4200" b="1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</a:rPr>
              <a:t>Evaluation</a:t>
            </a:r>
            <a:endParaRPr lang="en-TR" sz="4200" b="1" dirty="0">
              <a:solidFill>
                <a:schemeClr val="bg2">
                  <a:lumMod val="9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0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8E7A42E-7D63-453C-8FF0-FF66E3CE3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017" y="3913674"/>
            <a:ext cx="6794462" cy="2275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DRAM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/>
              <a:t>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9D1-3732-46D5-9E50-A41327D44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805BC5F-8F0A-EB4B-B304-6E13CC0F5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18387" y="4081911"/>
            <a:ext cx="2337638" cy="166864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630DD42-B69C-5642-8599-9EB30A4EAA6A}"/>
              </a:ext>
            </a:extLst>
          </p:cNvPr>
          <p:cNvGrpSpPr/>
          <p:nvPr/>
        </p:nvGrpSpPr>
        <p:grpSpPr>
          <a:xfrm>
            <a:off x="3916232" y="4050695"/>
            <a:ext cx="2603968" cy="1689243"/>
            <a:chOff x="3916232" y="3597509"/>
            <a:chExt cx="2603968" cy="168924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4D40503F-4DA3-4247-BF18-7E44CBC25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056119" y="3597509"/>
              <a:ext cx="2136622" cy="168924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9D175A-A602-5044-B370-E75E23B8F752}"/>
                </a:ext>
              </a:extLst>
            </p:cNvPr>
            <p:cNvSpPr txBox="1"/>
            <p:nvPr/>
          </p:nvSpPr>
          <p:spPr>
            <a:xfrm>
              <a:off x="6145059" y="4283727"/>
              <a:ext cx="375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dirty="0"/>
                <a:t>…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2774DA-4927-B241-BA9A-2FDB3E8659E1}"/>
                </a:ext>
              </a:extLst>
            </p:cNvPr>
            <p:cNvSpPr txBox="1"/>
            <p:nvPr/>
          </p:nvSpPr>
          <p:spPr>
            <a:xfrm>
              <a:off x="5293170" y="4327272"/>
              <a:ext cx="375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dirty="0"/>
                <a:t>…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DF0F01-EA54-4E43-A65A-C616A4DD3411}"/>
                </a:ext>
              </a:extLst>
            </p:cNvPr>
            <p:cNvSpPr txBox="1"/>
            <p:nvPr/>
          </p:nvSpPr>
          <p:spPr>
            <a:xfrm rot="16200000">
              <a:off x="3913327" y="4208367"/>
              <a:ext cx="375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dirty="0"/>
                <a:t>…</a:t>
              </a:r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0589E66C-2CF2-2145-A8C9-CFEC2E4FA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816733" y="4052602"/>
            <a:ext cx="3189196" cy="169795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018F1B8-3348-0146-98C9-44499C5E59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44760" y="1066329"/>
            <a:ext cx="1295400" cy="231457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79343947-F75E-9342-A33D-BF6F5182F8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622479" y="1257089"/>
            <a:ext cx="2437045" cy="21336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A75CC7B8-0866-4A4A-BAAB-015A3EB28C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3939878" y="1307104"/>
            <a:ext cx="4711700" cy="22654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3FA5FAA-FC57-458B-BFB4-C40C99DC0425}"/>
              </a:ext>
            </a:extLst>
          </p:cNvPr>
          <p:cNvSpPr/>
          <p:nvPr/>
        </p:nvSpPr>
        <p:spPr>
          <a:xfrm>
            <a:off x="248017" y="1192192"/>
            <a:ext cx="4323983" cy="2380335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8C016C-5703-4CA2-B38D-1685E9047BAB}"/>
              </a:ext>
            </a:extLst>
          </p:cNvPr>
          <p:cNvSpPr/>
          <p:nvPr/>
        </p:nvSpPr>
        <p:spPr>
          <a:xfrm>
            <a:off x="5778427" y="1191183"/>
            <a:ext cx="2946473" cy="2380335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48EE2E-5D6F-43B1-BD51-63CDA9FAB0E0}"/>
              </a:ext>
            </a:extLst>
          </p:cNvPr>
          <p:cNvSpPr/>
          <p:nvPr/>
        </p:nvSpPr>
        <p:spPr>
          <a:xfrm>
            <a:off x="4572668" y="2524125"/>
            <a:ext cx="1205760" cy="1047394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DC293A-8F95-4167-A130-3E6E134AC96B}"/>
              </a:ext>
            </a:extLst>
          </p:cNvPr>
          <p:cNvSpPr/>
          <p:nvPr/>
        </p:nvSpPr>
        <p:spPr>
          <a:xfrm>
            <a:off x="4572183" y="1190175"/>
            <a:ext cx="1205760" cy="211780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E36F8-3306-4E54-9E79-B03F697DE9C4}"/>
              </a:ext>
            </a:extLst>
          </p:cNvPr>
          <p:cNvCxnSpPr/>
          <p:nvPr/>
        </p:nvCxnSpPr>
        <p:spPr>
          <a:xfrm flipH="1">
            <a:off x="714375" y="2323889"/>
            <a:ext cx="3971925" cy="159957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BB2BD8-5EBF-4D6B-AE88-FC264D4398FD}"/>
              </a:ext>
            </a:extLst>
          </p:cNvPr>
          <p:cNvCxnSpPr>
            <a:cxnSpLocks/>
          </p:cNvCxnSpPr>
          <p:nvPr/>
        </p:nvCxnSpPr>
        <p:spPr>
          <a:xfrm>
            <a:off x="5668312" y="2323889"/>
            <a:ext cx="1317706" cy="159957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3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FA78-AEC9-104C-8EF5-634597184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sz="4800" dirty="0">
                <a:ea typeface="Cambria" panose="02040503050406030204" pitchFamily="18" charset="0"/>
              </a:rPr>
              <a:t>Accessing a DRAM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D9B12-9B13-40DE-8761-35D94DA94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000D64E-23A3-254D-8C3C-B0A92F9D5480}"/>
              </a:ext>
            </a:extLst>
          </p:cNvPr>
          <p:cNvSpPr/>
          <p:nvPr/>
        </p:nvSpPr>
        <p:spPr>
          <a:xfrm>
            <a:off x="5219700" y="4419600"/>
            <a:ext cx="12192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Sense Amp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9E7D-3B6D-7B4B-BDFE-6BE83DDB9806}"/>
              </a:ext>
            </a:extLst>
          </p:cNvPr>
          <p:cNvSpPr/>
          <p:nvPr/>
        </p:nvSpPr>
        <p:spPr>
          <a:xfrm>
            <a:off x="3273425" y="25908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3FC031-403F-234D-8CC6-1FECA1168611}"/>
              </a:ext>
            </a:extLst>
          </p:cNvPr>
          <p:cNvGrpSpPr/>
          <p:nvPr/>
        </p:nvGrpSpPr>
        <p:grpSpPr>
          <a:xfrm>
            <a:off x="2667000" y="2590800"/>
            <a:ext cx="1295400" cy="914400"/>
            <a:chOff x="1295400" y="2438400"/>
            <a:chExt cx="1295400" cy="9144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DAF9354-C49C-9146-A784-498A9805F1D9}"/>
                </a:ext>
              </a:extLst>
            </p:cNvPr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313883E-2A2E-2146-867D-01032DB062EE}"/>
                  </a:ext>
                </a:extLst>
              </p:cNvPr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88788B6-00CE-6A4E-905E-124D64F3A4CA}"/>
                    </a:ext>
                  </a:extLst>
                </p:cNvPr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FBC0CE6-FFFB-8748-B7CA-F39FECD3BDC7}"/>
                    </a:ext>
                  </a:extLst>
                </p:cNvPr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30204CB4-A23A-9E45-97BD-1F03455391EE}"/>
                    </a:ext>
                  </a:extLst>
                </p:cNvPr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Elbow Connector 10">
                <a:extLst>
                  <a:ext uri="{FF2B5EF4-FFF2-40B4-BE49-F238E27FC236}">
                    <a16:creationId xmlns:a16="http://schemas.microsoft.com/office/drawing/2014/main" id="{39B5CF6E-6709-3F4B-A655-EB31025A70A7}"/>
                  </a:ext>
                </a:extLst>
              </p:cNvPr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7BBD7E2-ABAC-0A45-A73D-79DE7BB1438F}"/>
                </a:ext>
              </a:extLst>
            </p:cNvPr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DF2980-5F5A-514D-A4C2-55AC7EE8C52F}"/>
              </a:ext>
            </a:extLst>
          </p:cNvPr>
          <p:cNvGrpSpPr/>
          <p:nvPr/>
        </p:nvGrpSpPr>
        <p:grpSpPr>
          <a:xfrm>
            <a:off x="4305300" y="2514600"/>
            <a:ext cx="914400" cy="533400"/>
            <a:chOff x="2933700" y="2362200"/>
            <a:chExt cx="914400" cy="5334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FC8167-EDF0-6340-90B6-2CDAEF3743DD}"/>
                </a:ext>
              </a:extLst>
            </p:cNvPr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1E8849C-6687-494C-916C-9FACB4729124}"/>
                </a:ext>
              </a:extLst>
            </p:cNvPr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81BF418-E951-6248-A635-C290CB39D392}"/>
                </a:ext>
              </a:extLst>
            </p:cNvPr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38A5EB0-2385-694D-8190-5A93D79DE25B}"/>
                </a:ext>
              </a:extLst>
            </p:cNvPr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A93EA86-EA6C-6446-80B4-63AE0962BBC1}"/>
                </a:ext>
              </a:extLst>
            </p:cNvPr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C40BB07-F495-664A-8BA4-55F417C453E4}"/>
                </a:ext>
              </a:extLst>
            </p:cNvPr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48B700-2425-8C41-B369-A4992F418158}"/>
              </a:ext>
            </a:extLst>
          </p:cNvPr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C4D3DD-94C7-5748-AA38-D86D7A631771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5829300" y="2362200"/>
            <a:ext cx="0" cy="20574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73F1C2D-FE80-BE4B-9616-8238E5406D27}"/>
              </a:ext>
            </a:extLst>
          </p:cNvPr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9E3B09-EF65-0547-A4E9-19385C885034}"/>
              </a:ext>
            </a:extLst>
          </p:cNvPr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ACC9C06-DD6D-174D-B219-57D9996BA618}"/>
              </a:ext>
            </a:extLst>
          </p:cNvPr>
          <p:cNvCxnSpPr/>
          <p:nvPr/>
        </p:nvCxnSpPr>
        <p:spPr>
          <a:xfrm>
            <a:off x="4762500" y="1905000"/>
            <a:ext cx="0" cy="6096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518AE1-8EB2-4847-8E5F-D532736459B3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362200" y="4991100"/>
            <a:ext cx="28575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14DD0BC-FB4D-EC47-82EE-1647A3011D7A}"/>
              </a:ext>
            </a:extLst>
          </p:cNvPr>
          <p:cNvSpPr txBox="1"/>
          <p:nvPr/>
        </p:nvSpPr>
        <p:spPr>
          <a:xfrm>
            <a:off x="3925589" y="4963180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enable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B93F9E-1AB4-AD4B-9714-592D98096390}"/>
              </a:ext>
            </a:extLst>
          </p:cNvPr>
          <p:cNvSpPr txBox="1"/>
          <p:nvPr/>
        </p:nvSpPr>
        <p:spPr>
          <a:xfrm>
            <a:off x="5795749" y="2387025"/>
            <a:ext cx="1233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bitline</a:t>
            </a:r>
            <a:endParaRPr lang="en-US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30D831-E742-5048-8D3E-35833BE3E49D}"/>
              </a:ext>
            </a:extLst>
          </p:cNvPr>
          <p:cNvSpPr txBox="1"/>
          <p:nvPr/>
        </p:nvSpPr>
        <p:spPr>
          <a:xfrm>
            <a:off x="2217045" y="1381780"/>
            <a:ext cx="162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wordline</a:t>
            </a:r>
            <a:endParaRPr lang="en-US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AA557C-90DC-2F4F-9DCB-A57885D40DBB}"/>
              </a:ext>
            </a:extLst>
          </p:cNvPr>
          <p:cNvSpPr txBox="1"/>
          <p:nvPr/>
        </p:nvSpPr>
        <p:spPr>
          <a:xfrm>
            <a:off x="1609131" y="2438400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capacitor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9E33E6-807B-C241-9E99-26297D9E33E4}"/>
              </a:ext>
            </a:extLst>
          </p:cNvPr>
          <p:cNvSpPr txBox="1"/>
          <p:nvPr/>
        </p:nvSpPr>
        <p:spPr>
          <a:xfrm>
            <a:off x="3764176" y="3094470"/>
            <a:ext cx="195530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access transistor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D425E8-F26A-924B-BFE0-90F15C3401B7}"/>
              </a:ext>
            </a:extLst>
          </p:cNvPr>
          <p:cNvCxnSpPr/>
          <p:nvPr/>
        </p:nvCxnSpPr>
        <p:spPr>
          <a:xfrm rot="5400000">
            <a:off x="5436885" y="595501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32FB55-0D45-0B4A-8403-CCB83AEB6470}"/>
              </a:ext>
            </a:extLst>
          </p:cNvPr>
          <p:cNvGrpSpPr/>
          <p:nvPr/>
        </p:nvGrpSpPr>
        <p:grpSpPr>
          <a:xfrm>
            <a:off x="5842996" y="5791200"/>
            <a:ext cx="1233031" cy="523220"/>
            <a:chOff x="5842996" y="5892225"/>
            <a:chExt cx="1233031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5B8772E-9602-6745-8C4B-2CD160A01663}"/>
                </a:ext>
              </a:extLst>
            </p:cNvPr>
            <p:cNvSpPr txBox="1"/>
            <p:nvPr/>
          </p:nvSpPr>
          <p:spPr>
            <a:xfrm>
              <a:off x="5842996" y="5892225"/>
              <a:ext cx="1233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bitline</a:t>
              </a:r>
              <a:endPara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8AA44DC-2649-8846-8127-5C15C2A5FD63}"/>
                </a:ext>
              </a:extLst>
            </p:cNvPr>
            <p:cNvCxnSpPr/>
            <p:nvPr/>
          </p:nvCxnSpPr>
          <p:spPr>
            <a:xfrm>
              <a:off x="6019800" y="5955015"/>
              <a:ext cx="935241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70CF87E-2D12-224D-B6F7-C55CAFF71557}"/>
              </a:ext>
            </a:extLst>
          </p:cNvPr>
          <p:cNvSpPr txBox="1"/>
          <p:nvPr/>
        </p:nvSpPr>
        <p:spPr>
          <a:xfrm>
            <a:off x="3029704" y="6477000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[Seshadri+ MICRO’17]</a:t>
            </a:r>
          </a:p>
        </p:txBody>
      </p:sp>
    </p:spTree>
    <p:extLst>
      <p:ext uri="{BB962C8B-B14F-4D97-AF65-F5344CB8AC3E}">
        <p14:creationId xmlns:p14="http://schemas.microsoft.com/office/powerpoint/2010/main" val="21514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176478</TotalTime>
  <Words>2410</Words>
  <Application>Microsoft Macintosh PowerPoint</Application>
  <PresentationFormat>On-screen Show (4:3)</PresentationFormat>
  <Paragraphs>708</Paragraphs>
  <Slides>60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Calibri Light</vt:lpstr>
      <vt:lpstr>Cambria</vt:lpstr>
      <vt:lpstr>Cambria Math</vt:lpstr>
      <vt:lpstr>Latin Modern Math</vt:lpstr>
      <vt:lpstr>Office Theme</vt:lpstr>
      <vt:lpstr>QUAC-TRNG   High-Throughput True Random Number Generation Using Quadruple Row Activation in Real DRAM Chips</vt:lpstr>
      <vt:lpstr>Executive Summary</vt:lpstr>
      <vt:lpstr>Outline</vt:lpstr>
      <vt:lpstr>Use Cases of True Random Numbers</vt:lpstr>
      <vt:lpstr>DRAM-Based TRNGs</vt:lpstr>
      <vt:lpstr>Synergy with Processing-in-Memory</vt:lpstr>
      <vt:lpstr>Outline</vt:lpstr>
      <vt:lpstr>DRAM Organization</vt:lpstr>
      <vt:lpstr>Accessing a DRAM Cell</vt:lpstr>
      <vt:lpstr>Accessing a DRAM Cell</vt:lpstr>
      <vt:lpstr>DRAM Operation</vt:lpstr>
      <vt:lpstr>Outline</vt:lpstr>
      <vt:lpstr>Quadruple Activation (QUAC)</vt:lpstr>
      <vt:lpstr>Quadruple Activation (QUAC)</vt:lpstr>
      <vt:lpstr>Quadruple Activation (QUAC)</vt:lpstr>
      <vt:lpstr>QUAC on Real DRAM Chips</vt:lpstr>
      <vt:lpstr>Why Does QUAC Work?</vt:lpstr>
      <vt:lpstr>Hierarchical Wordlines</vt:lpstr>
      <vt:lpstr>Hierarchical Wordlines</vt:lpstr>
      <vt:lpstr>Hypothetical Row Decoder</vt:lpstr>
      <vt:lpstr>Hypothetical Row Decoder</vt:lpstr>
      <vt:lpstr>Hypothetical Row Decoder</vt:lpstr>
      <vt:lpstr>Hypothetical Row Decoder</vt:lpstr>
      <vt:lpstr>Hypothetical Row Decoder</vt:lpstr>
      <vt:lpstr>Outline</vt:lpstr>
      <vt:lpstr>Generating Random Values via QUAC</vt:lpstr>
      <vt:lpstr>Generating Random Values via QUAC</vt:lpstr>
      <vt:lpstr>Generating Random Values via QUAC</vt:lpstr>
      <vt:lpstr>QUAC-TRNG</vt:lpstr>
      <vt:lpstr>QUAC-TRNG</vt:lpstr>
      <vt:lpstr>QUAC-TRNG</vt:lpstr>
      <vt:lpstr>Outline</vt:lpstr>
      <vt:lpstr>Real Chip Characterization</vt:lpstr>
      <vt:lpstr>Real Chip Characterization</vt:lpstr>
      <vt:lpstr>Real Chip Characterization</vt:lpstr>
      <vt:lpstr>Data Pattern Dependence</vt:lpstr>
      <vt:lpstr>Data Pattern Dependence</vt:lpstr>
      <vt:lpstr>Spatial Distribution</vt:lpstr>
      <vt:lpstr>Spatial Distribution</vt:lpstr>
      <vt:lpstr>Takeaways: QUAC Entropy</vt:lpstr>
      <vt:lpstr>QUAC-TRNG’s Quality</vt:lpstr>
      <vt:lpstr>QUAC-TRNG’s Quality</vt:lpstr>
      <vt:lpstr>QUAC-TRNG Throughput Estimation</vt:lpstr>
      <vt:lpstr>QUAC-TRNG Throughput Estimation</vt:lpstr>
      <vt:lpstr>QUAC-TRNG Throughput Estimation</vt:lpstr>
      <vt:lpstr>QUAC-TRNG Throughput Estimation</vt:lpstr>
      <vt:lpstr>QUAC-TRNG Configurations</vt:lpstr>
      <vt:lpstr>QUAC-TRNG Throughput</vt:lpstr>
      <vt:lpstr>QUAC-TRNG vs State-Of-The-Art</vt:lpstr>
      <vt:lpstr>QUAC-TRNG vs State-Of-The-Art</vt:lpstr>
      <vt:lpstr>More in the Paper</vt:lpstr>
      <vt:lpstr>Executive Summary</vt:lpstr>
      <vt:lpstr>QUAC-TRNG   High-Throughput True Random Number Generation Using Quadruple Row Activation in Real DRAM Chips</vt:lpstr>
      <vt:lpstr>BACKUP SLIDES</vt:lpstr>
      <vt:lpstr>Spatial Distribution</vt:lpstr>
      <vt:lpstr>NIST Results</vt:lpstr>
      <vt:lpstr>System Performance Study</vt:lpstr>
      <vt:lpstr>Throughput &amp; Latency Comparison</vt:lpstr>
      <vt:lpstr>Temperature Dependence</vt:lpstr>
      <vt:lpstr>DDR4 Modules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Ataberk Olgun</cp:lastModifiedBy>
  <cp:revision>10260</cp:revision>
  <cp:lastPrinted>2019-02-23T04:26:38Z</cp:lastPrinted>
  <dcterms:created xsi:type="dcterms:W3CDTF">2017-06-05T15:22:10Z</dcterms:created>
  <dcterms:modified xsi:type="dcterms:W3CDTF">2021-06-11T07:22:00Z</dcterms:modified>
</cp:coreProperties>
</file>